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6" r:id="rId2"/>
    <p:sldId id="256" r:id="rId3"/>
    <p:sldId id="269" r:id="rId4"/>
    <p:sldId id="257" r:id="rId5"/>
    <p:sldId id="259" r:id="rId6"/>
    <p:sldId id="265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66" r:id="rId17"/>
    <p:sldId id="286" r:id="rId18"/>
    <p:sldId id="258" r:id="rId19"/>
    <p:sldId id="268" r:id="rId20"/>
    <p:sldId id="271" r:id="rId21"/>
    <p:sldId id="275" r:id="rId22"/>
    <p:sldId id="26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EDF7"/>
    <a:srgbClr val="37332A"/>
    <a:srgbClr val="403831"/>
    <a:srgbClr val="423B31"/>
    <a:srgbClr val="3F3B31"/>
    <a:srgbClr val="895D3A"/>
    <a:srgbClr val="2C32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79" d="100"/>
          <a:sy n="79" d="100"/>
        </p:scale>
        <p:origin x="114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8403F-AE80-44A6-BCF1-CB7403A17B38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145959-2C76-441E-A025-6A401C634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821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5959-2C76-441E-A025-6A401C63413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291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5959-2C76-441E-A025-6A401C63413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84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5959-2C76-441E-A025-6A401C63413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215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5959-2C76-441E-A025-6A401C63413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782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26AC4-8E0A-CA90-E0AC-7FDFA051B8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3EE0CA-4824-3559-E1F5-1B5FD1D7C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6E74E-69A7-BDC6-A627-424867ACC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56298-240A-4C74-B48C-39C7A6961F15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10306-98B9-FB76-ACE6-6D01CBDBB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D47D1-030D-D1D9-4281-7926A97D2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F67FD-30C2-4972-B72E-9894CC69B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137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548D2-61BE-FBA4-2C3E-2F2A4942D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E668E-F068-DBA1-6EAB-721EF625C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4429ED-BF07-2CA5-A668-ECD796D72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56298-240A-4C74-B48C-39C7A6961F15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EC715-483B-5E72-3F31-B46551C1C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2B19F-4633-7E3C-A2BE-96A2D653C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F67FD-30C2-4972-B72E-9894CC69B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512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86E1-47C5-3DD6-4798-8DB0E64F2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1BAF43-2329-C2BA-8887-358696891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50803F-B24C-7335-2656-C481BA733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56298-240A-4C74-B48C-39C7A6961F15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CE6BC-BFD5-EF02-0381-F5269C4D6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C4F83E-DD80-D161-8C12-31FC9EFF7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F67FD-30C2-4972-B72E-9894CC69B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784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31294-0BC0-4973-0D94-9325FDA60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BE45F-6897-D1FA-DDF7-95AB7ABB9B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E6F41C-9260-7DE7-9A7E-1875F7B5D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292568-269E-267F-062D-98DA60F6D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56298-240A-4C74-B48C-39C7A6961F15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B73A9D-D521-36B5-CE51-0A84CDA0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4E2CB9-5071-F138-3C8D-3987DB17D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F67FD-30C2-4972-B72E-9894CC69B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195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653DA-2AB7-1E3F-F295-CA4054115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5740F6-879B-2599-A005-3D01E5F6F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2E5DFF-74E6-FFCF-303B-A1528931D6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4211D-31FE-E46B-AA37-D108DE32C1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B06CD4-1412-FC46-F5C5-1803D08A63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A1D688-20A7-6095-1934-030B2A62A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56298-240A-4C74-B48C-39C7A6961F15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093B8E-8A4C-8074-F18C-238AC7C88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3BC5BD-FD68-6849-24C7-A7066A7B2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F67FD-30C2-4972-B72E-9894CC69B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48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B355C-2CA3-E756-8C36-9C2776389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CF2FAA-B326-9074-E669-4B4EE6FEA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56298-240A-4C74-B48C-39C7A6961F15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851859-E264-E1E8-A4CF-C68CB9960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600B04-2014-2626-B2BA-43A3DB7E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F67FD-30C2-4972-B72E-9894CC69B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08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B246C6-1BD6-8940-7E47-F816277C3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56298-240A-4C74-B48C-39C7A6961F15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687EBC-C01D-3F99-F308-94319726D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539D45-B1A1-FAC3-C6F6-293B83E0F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F67FD-30C2-4972-B72E-9894CC69B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945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565CE-1C6F-4957-7778-56AAAE8CD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F6340-728A-CB93-C862-378EC0627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01D76-262D-D2F9-D9DD-73119FF18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6584F3-CF87-9BB7-E5C0-AF1AF3D20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56298-240A-4C74-B48C-39C7A6961F15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9E079E-C959-2619-4CFF-F4B2E7DA7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DAA036-651B-7148-9EB1-1D4DF5EDD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F67FD-30C2-4972-B72E-9894CC69B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85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A0178-0B90-0031-F409-43DDF0909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04BCD5-F45F-FF9D-CA3C-3F0FB34947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44D60A-7D87-54AC-E551-816DD789DC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176957-B92F-0978-C660-A749AC0BF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56298-240A-4C74-B48C-39C7A6961F15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D640DC-5756-C6E1-E273-BDA5A283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3B208A-E6D0-9F0F-30FD-FA6A6FAF3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F67FD-30C2-4972-B72E-9894CC69B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337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D66AB-48D7-ABF1-EDCF-ADFA28429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2EA49-70A2-0D8B-E8F5-0182A20DA0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87B03-66E2-18AB-CF14-17C7D53FC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56298-240A-4C74-B48C-39C7A6961F15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81DDB-1370-C0DF-C52C-96F34690A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89918-D982-5EF9-A2AF-29B17062A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F67FD-30C2-4972-B72E-9894CC69B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83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19FFBA-E431-3ED5-E03F-81C690BD9B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B009A7-5931-7D65-D60B-624C16BB4A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CFAA0-8094-83B5-63B8-F5C11D132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56298-240A-4C74-B48C-39C7A6961F15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BE258-1BB6-439C-F3FA-60852AD4A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68086-6677-FD90-E19C-5A7FEDEB8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F67FD-30C2-4972-B72E-9894CC69B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179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9520CC-381D-F753-534B-2A76B6DE6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A2EA6-2003-F49A-9247-98F7F44E2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F2652-3F0B-3615-E564-79C37A1C40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456298-240A-4C74-B48C-39C7A6961F15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FCF47-1DB2-1941-3106-519432E61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30C8D-7A89-0DEF-521A-57CC188892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FF67FD-30C2-4972-B72E-9894CC69B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076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audio" Target="../media/media4.wav"/><Relationship Id="rId16" Type="http://schemas.openxmlformats.org/officeDocument/2006/relationships/image" Target="../media/image26.png"/><Relationship Id="rId20" Type="http://schemas.openxmlformats.org/officeDocument/2006/relationships/image" Target="../media/image9.png"/><Relationship Id="rId1" Type="http://schemas.microsoft.com/office/2007/relationships/media" Target="../media/media4.wav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1.jpe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3.jpe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32.jfif"/><Relationship Id="rId5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3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36.jp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8.jpe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37.jpeg"/><Relationship Id="rId5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41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42.jpe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43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44.jpe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7.png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hyperlink" Target="https://app.acoust.io/stream/dVIz5uSB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1.png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hyperlink" Target="https://bcsportsfoundation.com/cpap-registration/?preview_id=1193&amp;preview_nonce=f8f755a8ca&amp;preview=true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bcsportsfoundation.com/cpap-registration/?preview_id=1193&amp;preview_nonce=f8f755a8ca&amp;preview=true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www.bcsportsfoundation.com/cpap-registratio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9.png"/><Relationship Id="rId5" Type="http://schemas.openxmlformats.org/officeDocument/2006/relationships/image" Target="../media/image48.png"/><Relationship Id="rId4" Type="http://schemas.openxmlformats.org/officeDocument/2006/relationships/hyperlink" Target="https://app.acoust.io/stream/dVIz5uSB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app.acoust.io/stream/dVIz5uSB" TargetMode="Externa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4.png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53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D08E17-2DF7-577F-212D-F46056A776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8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565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654E6D0-A14C-40BE-8E45-081517266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516C1EB-8D62-4BF0-92B5-02E6AE43B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737E5B8-8F31-4942-B159-B213C4D6D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8F530DA-C7D1-4968-8F8A-8700C2BB2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552813"/>
            <a:ext cx="11099352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4373EB-A197-230F-00DC-264846939C1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" b="9908"/>
          <a:stretch>
            <a:fillRect/>
          </a:stretch>
        </p:blipFill>
        <p:spPr>
          <a:xfrm>
            <a:off x="710895" y="628662"/>
            <a:ext cx="10770209" cy="5668104"/>
          </a:xfrm>
          <a:prstGeom prst="rect">
            <a:avLst/>
          </a:prstGeom>
          <a:solidFill>
            <a:srgbClr val="423B31"/>
          </a:solidFill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5CE13C6-E6CB-16AC-47D8-41D0358948AF}"/>
              </a:ext>
            </a:extLst>
          </p:cNvPr>
          <p:cNvSpPr/>
          <p:nvPr/>
        </p:nvSpPr>
        <p:spPr>
          <a:xfrm>
            <a:off x="1038578" y="5926667"/>
            <a:ext cx="2664178" cy="378520"/>
          </a:xfrm>
          <a:prstGeom prst="roundRect">
            <a:avLst/>
          </a:prstGeom>
          <a:solidFill>
            <a:srgbClr val="895D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94EE49-54E2-57B1-7E2B-0ED74E7725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3758" y="5628490"/>
            <a:ext cx="924319" cy="29817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D143486-CEFF-6BF0-2E89-FEE5C0E60A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9602" y="5754541"/>
            <a:ext cx="1573153" cy="18525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DE1FE90-7EA0-A272-9891-303F37E975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5563" y="5870448"/>
            <a:ext cx="1633917" cy="6446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04FBA69-C35D-3958-A54A-D9668D8AD7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94424" y="6129094"/>
            <a:ext cx="3612697" cy="167672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40CDE2B-79EA-2517-C1E5-F6D9C6F76EA7}"/>
              </a:ext>
            </a:extLst>
          </p:cNvPr>
          <p:cNvSpPr/>
          <p:nvPr/>
        </p:nvSpPr>
        <p:spPr>
          <a:xfrm>
            <a:off x="6227086" y="3355849"/>
            <a:ext cx="135258" cy="823045"/>
          </a:xfrm>
          <a:prstGeom prst="roundRect">
            <a:avLst/>
          </a:prstGeom>
          <a:solidFill>
            <a:srgbClr val="3733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lowchart: Manual Input 27">
            <a:extLst>
              <a:ext uri="{FF2B5EF4-FFF2-40B4-BE49-F238E27FC236}">
                <a16:creationId xmlns:a16="http://schemas.microsoft.com/office/drawing/2014/main" id="{2FDF7D5B-FEDE-F682-D142-9DDA07C7B8B1}"/>
              </a:ext>
            </a:extLst>
          </p:cNvPr>
          <p:cNvSpPr/>
          <p:nvPr/>
        </p:nvSpPr>
        <p:spPr>
          <a:xfrm rot="10800000">
            <a:off x="6358070" y="3291752"/>
            <a:ext cx="102550" cy="823045"/>
          </a:xfrm>
          <a:prstGeom prst="flowChartManualInput">
            <a:avLst/>
          </a:prstGeom>
          <a:solidFill>
            <a:srgbClr val="4038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EC9EB88-6871-E68C-B3A0-D24DA6C40BDF}"/>
              </a:ext>
            </a:extLst>
          </p:cNvPr>
          <p:cNvSpPr/>
          <p:nvPr/>
        </p:nvSpPr>
        <p:spPr>
          <a:xfrm>
            <a:off x="4876113" y="3257960"/>
            <a:ext cx="1414329" cy="959390"/>
          </a:xfrm>
          <a:prstGeom prst="rect">
            <a:avLst/>
          </a:prstGeom>
          <a:solidFill>
            <a:srgbClr val="3733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53A1B46-37FF-6B85-0D94-FEB0965B9F5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067" y="3049992"/>
            <a:ext cx="1527155" cy="483519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3E3E30B5-FE07-2E5B-2FB9-DAF740894E74}"/>
              </a:ext>
            </a:extLst>
          </p:cNvPr>
          <p:cNvSpPr/>
          <p:nvPr/>
        </p:nvSpPr>
        <p:spPr>
          <a:xfrm>
            <a:off x="2383010" y="5767673"/>
            <a:ext cx="745191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The Comprehensive Preparation Assistance Program</a:t>
            </a:r>
          </a:p>
        </p:txBody>
      </p:sp>
      <p:pic>
        <p:nvPicPr>
          <p:cNvPr id="2" name="SL1.26..Zeph (76)">
            <a:hlinkClick r:id="" action="ppaction://media"/>
            <a:extLst>
              <a:ext uri="{FF2B5EF4-FFF2-40B4-BE49-F238E27FC236}">
                <a16:creationId xmlns:a16="http://schemas.microsoft.com/office/drawing/2014/main" id="{6B874295-3048-84C7-F491-B5764981F5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957888" y="27622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011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9410">
        <p15:prstTrans prst="peelOff"/>
      </p:transition>
    </mc:Choice>
    <mc:Fallback xmlns="">
      <p:transition spd="slow" advClick="0" advTm="294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68BCFE-4AA7-6276-45CC-4217398D1E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792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ADA069-7406-F7F4-2C42-038B26790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54E6D0-A14C-40BE-8E45-081517266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516C1EB-8D62-4BF0-92B5-02E6AE43B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737E5B8-8F31-4942-B159-B213C4D6D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F530DA-C7D1-4968-8F8A-8700C2BB2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552813"/>
            <a:ext cx="11099352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FF6C1E-5AFA-BF78-4C08-4A14AF0CA1C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6637"/>
          <a:stretch>
            <a:fillRect/>
          </a:stretch>
        </p:blipFill>
        <p:spPr>
          <a:xfrm>
            <a:off x="711805" y="728906"/>
            <a:ext cx="10770209" cy="556786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78AFB0-789E-C471-AAB4-FA5822C643CC}"/>
              </a:ext>
            </a:extLst>
          </p:cNvPr>
          <p:cNvSpPr/>
          <p:nvPr/>
        </p:nvSpPr>
        <p:spPr>
          <a:xfrm>
            <a:off x="2125122" y="682117"/>
            <a:ext cx="694696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Comprehensive Preparation Assistance Program</a:t>
            </a:r>
          </a:p>
        </p:txBody>
      </p:sp>
      <p:pic>
        <p:nvPicPr>
          <p:cNvPr id="2" name="SL2.35.Zeph (77)">
            <a:hlinkClick r:id="" action="ppaction://media"/>
            <a:extLst>
              <a:ext uri="{FF2B5EF4-FFF2-40B4-BE49-F238E27FC236}">
                <a16:creationId xmlns:a16="http://schemas.microsoft.com/office/drawing/2014/main" id="{F4BA968F-544B-0D07-6981-E08B238253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51513" y="38052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630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5410">
        <p15:prstTrans prst="peelOff"/>
      </p:transition>
    </mc:Choice>
    <mc:Fallback xmlns="">
      <p:transition spd="slow" advClick="0" advTm="354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D872C4-B587-1888-D4E6-1227141B9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54E6D0-A14C-40BE-8E45-081517266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516C1EB-8D62-4BF0-92B5-02E6AE43B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737E5B8-8F31-4942-B159-B213C4D6D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8F530DA-C7D1-4968-8F8A-8700C2BB2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552813"/>
            <a:ext cx="11099352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B2A9A6-C70A-0D74-58A3-A5F6F78D6DB1}"/>
              </a:ext>
            </a:extLst>
          </p:cNvPr>
          <p:cNvSpPr/>
          <p:nvPr/>
        </p:nvSpPr>
        <p:spPr>
          <a:xfrm>
            <a:off x="8814232" y="1717431"/>
            <a:ext cx="308280" cy="260592"/>
          </a:xfrm>
          <a:prstGeom prst="rect">
            <a:avLst/>
          </a:prstGeom>
          <a:solidFill>
            <a:srgbClr val="D0ED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022D28-E10E-2BFE-D858-DA558AB3CD44}"/>
              </a:ext>
            </a:extLst>
          </p:cNvPr>
          <p:cNvSpPr/>
          <p:nvPr/>
        </p:nvSpPr>
        <p:spPr>
          <a:xfrm>
            <a:off x="2125122" y="5767673"/>
            <a:ext cx="694696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Comprehensive Preparation Assistance Program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0B85BC-2F43-5D68-9DE7-5F7B3A55952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-1" b="8378"/>
          <a:stretch>
            <a:fillRect/>
          </a:stretch>
        </p:blipFill>
        <p:spPr>
          <a:xfrm>
            <a:off x="711805" y="673818"/>
            <a:ext cx="10770209" cy="566810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B0524CE-76DA-6AA2-5E17-897354992121}"/>
              </a:ext>
            </a:extLst>
          </p:cNvPr>
          <p:cNvSpPr/>
          <p:nvPr/>
        </p:nvSpPr>
        <p:spPr>
          <a:xfrm>
            <a:off x="8826757" y="1041356"/>
            <a:ext cx="2409089" cy="1125647"/>
          </a:xfrm>
          <a:prstGeom prst="rect">
            <a:avLst/>
          </a:prstGeom>
          <a:solidFill>
            <a:srgbClr val="D0ED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4DC5CC5-F05C-B67A-2CD1-111F470C33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12743" y="5298510"/>
            <a:ext cx="1748155" cy="9809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581A28-6D73-2FEC-5D7B-3393A7732A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50321" y="5136491"/>
            <a:ext cx="1863632" cy="98093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05EB89A-595D-D263-E79B-7F2DCEEB60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924" y="1364208"/>
            <a:ext cx="1527155" cy="483519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5D1D4E5-A02B-7F05-09B6-49238CFDCF4B}"/>
              </a:ext>
            </a:extLst>
          </p:cNvPr>
          <p:cNvSpPr/>
          <p:nvPr/>
        </p:nvSpPr>
        <p:spPr>
          <a:xfrm>
            <a:off x="2277522" y="5794813"/>
            <a:ext cx="694696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Comprehensive Preparation Assistance Program</a:t>
            </a:r>
          </a:p>
        </p:txBody>
      </p:sp>
      <p:pic>
        <p:nvPicPr>
          <p:cNvPr id="2" name="SL3.15..Zeph (78)">
            <a:hlinkClick r:id="" action="ppaction://media"/>
            <a:extLst>
              <a:ext uri="{FF2B5EF4-FFF2-40B4-BE49-F238E27FC236}">
                <a16:creationId xmlns:a16="http://schemas.microsoft.com/office/drawing/2014/main" id="{54E45695-8425-B7FF-1952-CB528C2831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857750" y="3746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207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5450">
        <p15:prstTrans prst="peelOff"/>
      </p:transition>
    </mc:Choice>
    <mc:Fallback xmlns="">
      <p:transition spd="slow" advClick="0" advTm="154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7E5381-2623-8106-B167-811B04813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54E6D0-A14C-40BE-8E45-081517266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516C1EB-8D62-4BF0-92B5-02E6AE43B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737E5B8-8F31-4942-B159-B213C4D6D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F530DA-C7D1-4968-8F8A-8700C2BB2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552813"/>
            <a:ext cx="11099352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88DBD8-A708-F459-DE9E-A4B6796FAE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4000"/>
          </a:blip>
          <a:stretch>
            <a:fillRect/>
          </a:stretch>
        </p:blipFill>
        <p:spPr>
          <a:xfrm>
            <a:off x="6190989" y="837556"/>
            <a:ext cx="3709590" cy="2596998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F5FD5B-8BE1-E787-D497-F8389658C6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>
            <a:off x="9970035" y="2348998"/>
            <a:ext cx="1369455" cy="108511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2ECB5A8-AFB6-9CFF-3912-880F78C27F3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4000"/>
          </a:blip>
          <a:stretch>
            <a:fillRect/>
          </a:stretch>
        </p:blipFill>
        <p:spPr>
          <a:xfrm>
            <a:off x="12388320" y="2197780"/>
            <a:ext cx="1774313" cy="1187177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1F076B4-C6B4-1C68-A0CE-9D7D4E1E19A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42000"/>
          </a:blip>
          <a:stretch>
            <a:fillRect/>
          </a:stretch>
        </p:blipFill>
        <p:spPr>
          <a:xfrm>
            <a:off x="9933744" y="816830"/>
            <a:ext cx="1372190" cy="143393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AF8982A-AE6D-873C-1603-9EE3EFAA0F5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4000"/>
          </a:blip>
          <a:stretch>
            <a:fillRect/>
          </a:stretch>
        </p:blipFill>
        <p:spPr>
          <a:xfrm>
            <a:off x="9968703" y="3524661"/>
            <a:ext cx="1379180" cy="1352137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355D77D-AFED-8D7D-69DF-9C6A26A6C63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4000"/>
          </a:blip>
          <a:stretch>
            <a:fillRect/>
          </a:stretch>
        </p:blipFill>
        <p:spPr>
          <a:xfrm>
            <a:off x="799091" y="2577431"/>
            <a:ext cx="1456421" cy="782931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667AE94-0232-DCCE-5726-77036D9229E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4000"/>
          </a:blip>
          <a:stretch>
            <a:fillRect/>
          </a:stretch>
        </p:blipFill>
        <p:spPr>
          <a:xfrm>
            <a:off x="802130" y="817182"/>
            <a:ext cx="5256782" cy="1613009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06EC5EF-6033-5BAA-ED4C-EAD125EA22A7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42000"/>
          </a:blip>
          <a:stretch>
            <a:fillRect/>
          </a:stretch>
        </p:blipFill>
        <p:spPr>
          <a:xfrm>
            <a:off x="9940282" y="4993598"/>
            <a:ext cx="1553177" cy="131765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7236582-116F-4DCD-6B38-567645999570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4000"/>
          </a:blip>
          <a:stretch>
            <a:fillRect/>
          </a:stretch>
        </p:blipFill>
        <p:spPr>
          <a:xfrm>
            <a:off x="6963767" y="5189168"/>
            <a:ext cx="2912615" cy="1136411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9D6B8881-04D1-3694-09CA-87F326821414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4000"/>
          </a:blip>
          <a:stretch>
            <a:fillRect/>
          </a:stretch>
        </p:blipFill>
        <p:spPr>
          <a:xfrm>
            <a:off x="2690860" y="5181726"/>
            <a:ext cx="1982292" cy="1123864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A1EA5BA4-204D-C450-7613-ABC0CD2A45E4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4000"/>
          </a:blip>
          <a:stretch>
            <a:fillRect/>
          </a:stretch>
        </p:blipFill>
        <p:spPr>
          <a:xfrm>
            <a:off x="2280406" y="2871541"/>
            <a:ext cx="3797499" cy="21700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A7B95B4-E749-956B-F127-5D6A52CBAE06}"/>
              </a:ext>
            </a:extLst>
          </p:cNvPr>
          <p:cNvPicPr>
            <a:picLocks noChangeAspect="1"/>
          </p:cNvPicPr>
          <p:nvPr/>
        </p:nvPicPr>
        <p:blipFill>
          <a:blip r:embed="rId16">
            <a:alphaModFix amt="24000"/>
          </a:blip>
          <a:stretch>
            <a:fillRect/>
          </a:stretch>
        </p:blipFill>
        <p:spPr>
          <a:xfrm>
            <a:off x="760551" y="5177346"/>
            <a:ext cx="2006616" cy="1119714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0029FEF7-55A3-33E0-2A91-E1CF7196A37A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24000"/>
          </a:blip>
          <a:stretch>
            <a:fillRect/>
          </a:stretch>
        </p:blipFill>
        <p:spPr>
          <a:xfrm>
            <a:off x="6131857" y="3808586"/>
            <a:ext cx="3767908" cy="1234174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B368893-F3A7-7CFF-3043-D5D4A400C57C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24000"/>
          </a:blip>
          <a:stretch>
            <a:fillRect/>
          </a:stretch>
        </p:blipFill>
        <p:spPr>
          <a:xfrm>
            <a:off x="4790374" y="5170626"/>
            <a:ext cx="2033948" cy="1113319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80BD605F-F55E-16A9-4B48-8C893532EF17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42000"/>
          </a:blip>
          <a:stretch>
            <a:fillRect/>
          </a:stretch>
        </p:blipFill>
        <p:spPr>
          <a:xfrm>
            <a:off x="762801" y="3498313"/>
            <a:ext cx="1482381" cy="16647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0B0556-69B8-E6F9-A465-D5428282A21E}"/>
              </a:ext>
            </a:extLst>
          </p:cNvPr>
          <p:cNvSpPr txBox="1"/>
          <p:nvPr/>
        </p:nvSpPr>
        <p:spPr>
          <a:xfrm>
            <a:off x="2245181" y="2521339"/>
            <a:ext cx="7625087" cy="461665"/>
          </a:xfrm>
          <a:prstGeom prst="rect">
            <a:avLst/>
          </a:prstGeom>
          <a:solidFill>
            <a:schemeClr val="accent4">
              <a:lumMod val="20000"/>
              <a:lumOff val="80000"/>
              <a:alpha val="93000"/>
            </a:schemeClr>
          </a:solidFill>
          <a:effectLst>
            <a:outerShdw blurRad="50800" dist="50800" dir="5400000" algn="ctr" rotWithShape="0">
              <a:srgbClr val="000000">
                <a:alpha val="96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i="0" dirty="0">
                <a:solidFill>
                  <a:srgbClr val="0B0A0A"/>
                </a:solidFill>
                <a:effectLst/>
                <a:latin typeface="Roboto" panose="02000000000000000000" pitchFamily="2" charset="0"/>
              </a:rPr>
              <a:t>The Power of Academic Persistence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CCAE63D-46F3-1C21-657B-0C84C5329628}"/>
              </a:ext>
            </a:extLst>
          </p:cNvPr>
          <p:cNvSpPr txBox="1"/>
          <p:nvPr/>
        </p:nvSpPr>
        <p:spPr>
          <a:xfrm>
            <a:off x="2296501" y="6918707"/>
            <a:ext cx="8241248" cy="2585323"/>
          </a:xfrm>
          <a:prstGeom prst="rect">
            <a:avLst/>
          </a:prstGeom>
          <a:solidFill>
            <a:schemeClr val="accent4">
              <a:lumMod val="20000"/>
              <a:lumOff val="80000"/>
              <a:alpha val="93000"/>
            </a:schemeClr>
          </a:solidFill>
          <a:effectLst>
            <a:outerShdw blurRad="50800" dist="50800" dir="5400000" algn="ctr" rotWithShape="0">
              <a:srgbClr val="000000">
                <a:alpha val="96000"/>
              </a:srgbClr>
            </a:outer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>
              <a:buNone/>
              <a:defRPr sz="2400" b="1" i="0">
                <a:solidFill>
                  <a:srgbClr val="0B0A0A"/>
                </a:solidFill>
                <a:effectLst/>
                <a:latin typeface="Roboto" panose="02000000000000000000" pitchFamily="2" charset="0"/>
              </a:defRPr>
            </a:lvl1pPr>
          </a:lstStyle>
          <a:p>
            <a:r>
              <a:rPr lang="en-US" sz="1800" dirty="0"/>
              <a:t>Some deserving students who have garnered millions of dollars in scholarship money were not top athletes or came from privileged backgrounds. </a:t>
            </a:r>
          </a:p>
          <a:p>
            <a:r>
              <a:rPr lang="en-US" sz="1800" dirty="0"/>
              <a:t>The point is…you don’t have to be at the top of the class to earn a share of free scholarships and grants that are available to everyone who qualifies!</a:t>
            </a:r>
          </a:p>
          <a:p>
            <a:r>
              <a:rPr lang="en-US" sz="1800" dirty="0"/>
              <a:t>Through proper guidance, ambition and tenacity, if you put in the hard work…or labor of love… you can rise above your circumstances and see your dreams come true.</a:t>
            </a:r>
          </a:p>
          <a:p>
            <a:r>
              <a:rPr lang="en-US" sz="1800" dirty="0"/>
              <a:t>It can happen to you!</a:t>
            </a:r>
          </a:p>
          <a:p>
            <a:r>
              <a:rPr lang="en-US" sz="1800" dirty="0"/>
              <a:t>Hear are three stories among hundreds who made the effort to succeed…</a:t>
            </a:r>
          </a:p>
        </p:txBody>
      </p:sp>
      <p:pic>
        <p:nvPicPr>
          <p:cNvPr id="3" name="SL4.29..Zeph (79)">
            <a:hlinkClick r:id="" action="ppaction://media"/>
            <a:extLst>
              <a:ext uri="{FF2B5EF4-FFF2-40B4-BE49-F238E27FC236}">
                <a16:creationId xmlns:a16="http://schemas.microsoft.com/office/drawing/2014/main" id="{7E199460-DE56-6CA7-33EA-B332BA4741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6686550" y="3697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396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0">
        <p15:prstTrans prst="peelOff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7E5381-2623-8106-B167-811B04813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54E6D0-A14C-40BE-8E45-081517266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516C1EB-8D62-4BF0-92B5-02E6AE43B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737E5B8-8F31-4942-B159-B213C4D6D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F530DA-C7D1-4968-8F8A-8700C2BB2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552813"/>
            <a:ext cx="11099352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CCAE63D-46F3-1C21-657B-0C84C5329628}"/>
              </a:ext>
            </a:extLst>
          </p:cNvPr>
          <p:cNvSpPr txBox="1"/>
          <p:nvPr/>
        </p:nvSpPr>
        <p:spPr>
          <a:xfrm>
            <a:off x="2296501" y="6918707"/>
            <a:ext cx="8241248" cy="2585323"/>
          </a:xfrm>
          <a:prstGeom prst="rect">
            <a:avLst/>
          </a:prstGeom>
          <a:solidFill>
            <a:schemeClr val="accent4">
              <a:lumMod val="20000"/>
              <a:lumOff val="80000"/>
              <a:alpha val="93000"/>
            </a:schemeClr>
          </a:solidFill>
          <a:effectLst>
            <a:outerShdw blurRad="50800" dist="50800" dir="5400000" algn="ctr" rotWithShape="0">
              <a:srgbClr val="000000">
                <a:alpha val="96000"/>
              </a:srgbClr>
            </a:outer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>
              <a:buNone/>
              <a:defRPr sz="2400" b="1" i="0">
                <a:solidFill>
                  <a:srgbClr val="0B0A0A"/>
                </a:solidFill>
                <a:effectLst/>
                <a:latin typeface="Roboto" panose="02000000000000000000" pitchFamily="2" charset="0"/>
              </a:defRPr>
            </a:lvl1pPr>
          </a:lstStyle>
          <a:p>
            <a:r>
              <a:rPr lang="en-US" sz="1800" dirty="0"/>
              <a:t>Some deserving students who have garnered millions of dollars in scholarship money were not top athletes or came from privileged backgrounds. </a:t>
            </a:r>
          </a:p>
          <a:p>
            <a:r>
              <a:rPr lang="en-US" sz="1800" dirty="0"/>
              <a:t>The point is…you don’t have to be at the top of the class to earn a share of free scholarships and grants that are available to everyone who qualifies!</a:t>
            </a:r>
          </a:p>
          <a:p>
            <a:r>
              <a:rPr lang="en-US" sz="1800" dirty="0"/>
              <a:t>Through proper guidance, ambition and tenacity, if you put in the hard work…or labor of love… you can rise above your circumstances and see your dreams come true.</a:t>
            </a:r>
          </a:p>
          <a:p>
            <a:r>
              <a:rPr lang="en-US" sz="1800" dirty="0"/>
              <a:t>It can happen to you!</a:t>
            </a:r>
          </a:p>
          <a:p>
            <a:r>
              <a:rPr lang="en-US" sz="1800" dirty="0"/>
              <a:t>Hear are three stories among hundreds who made the effort to succeed…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FB05A2-1105-FA1D-1C64-0155C8688B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12"/>
          <a:stretch>
            <a:fillRect/>
          </a:stretch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701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0">
        <p15:prstTrans prst="peelOff"/>
      </p:transition>
    </mc:Choice>
    <mc:Fallback xmlns="">
      <p:transition spd="slow" advClick="0" advTm="2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5AA438-9F47-FC04-8279-F2F0F1942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24EFBF6-25D5-C147-2BD3-B23BC6C8C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9A29A6-C2CE-AD40-DD5F-0602111A3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D934B7-03D5-C02D-0C51-695C7565F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7BC7422-16DB-E5A3-29C8-0012AB9CE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89DD31-65AF-85A9-170D-AB81CF85D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15F5A3-A9B6-720D-1F80-C62835108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552813"/>
            <a:ext cx="11099352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06A3EB2-5DB6-3474-D88F-3CB1F4DE5C3C}"/>
              </a:ext>
            </a:extLst>
          </p:cNvPr>
          <p:cNvSpPr txBox="1"/>
          <p:nvPr/>
        </p:nvSpPr>
        <p:spPr>
          <a:xfrm>
            <a:off x="2296501" y="6918707"/>
            <a:ext cx="8241248" cy="2585323"/>
          </a:xfrm>
          <a:prstGeom prst="rect">
            <a:avLst/>
          </a:prstGeom>
          <a:solidFill>
            <a:schemeClr val="accent4">
              <a:lumMod val="20000"/>
              <a:lumOff val="80000"/>
              <a:alpha val="93000"/>
            </a:schemeClr>
          </a:solidFill>
          <a:effectLst>
            <a:outerShdw blurRad="50800" dist="50800" dir="5400000" algn="ctr" rotWithShape="0">
              <a:srgbClr val="000000">
                <a:alpha val="96000"/>
              </a:srgbClr>
            </a:outer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>
              <a:buNone/>
              <a:defRPr sz="2400" b="1" i="0">
                <a:solidFill>
                  <a:srgbClr val="0B0A0A"/>
                </a:solidFill>
                <a:effectLst/>
                <a:latin typeface="Roboto" panose="02000000000000000000" pitchFamily="2" charset="0"/>
              </a:defRPr>
            </a:lvl1pPr>
          </a:lstStyle>
          <a:p>
            <a:r>
              <a:rPr lang="en-US" sz="1800" dirty="0"/>
              <a:t>Some deserving students who have garnered millions of dollars in scholarship money were not top athletes or came from privileged backgrounds. </a:t>
            </a:r>
          </a:p>
          <a:p>
            <a:r>
              <a:rPr lang="en-US" sz="1800" dirty="0"/>
              <a:t>The point is…you don’t have to be at the top of the class to earn a share of free scholarships and grants that are available to everyone who qualifies!</a:t>
            </a:r>
          </a:p>
          <a:p>
            <a:r>
              <a:rPr lang="en-US" sz="1800" dirty="0"/>
              <a:t>Through proper guidance, ambition and tenacity, if you put in the hard work…or labor of love… you can rise above your circumstances and see your dreams come true.</a:t>
            </a:r>
          </a:p>
          <a:p>
            <a:r>
              <a:rPr lang="en-US" sz="1800" dirty="0"/>
              <a:t>It can happen to you!</a:t>
            </a:r>
          </a:p>
          <a:p>
            <a:r>
              <a:rPr lang="en-US" sz="1800" dirty="0"/>
              <a:t>Hear are three stories among hundreds who made the effort to succeed…</a:t>
            </a:r>
          </a:p>
        </p:txBody>
      </p:sp>
      <p:pic>
        <p:nvPicPr>
          <p:cNvPr id="2" name="SL3-(28)Leda.">
            <a:hlinkClick r:id="" action="ppaction://media"/>
            <a:extLst>
              <a:ext uri="{FF2B5EF4-FFF2-40B4-BE49-F238E27FC236}">
                <a16:creationId xmlns:a16="http://schemas.microsoft.com/office/drawing/2014/main" id="{D1876AA7-D7C0-0E39-0CFB-B46A347260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43790" y="1752600"/>
            <a:ext cx="406400" cy="4064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51A2DB8-F7CF-3916-D50A-A3E0DB064EC2}"/>
              </a:ext>
            </a:extLst>
          </p:cNvPr>
          <p:cNvGrpSpPr/>
          <p:nvPr/>
        </p:nvGrpSpPr>
        <p:grpSpPr>
          <a:xfrm>
            <a:off x="685800" y="1190431"/>
            <a:ext cx="5067300" cy="4981769"/>
            <a:chOff x="0" y="0"/>
            <a:chExt cx="6459021" cy="6350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8B863E53-ADD8-819E-0652-337104C19C18}"/>
                </a:ext>
              </a:extLst>
            </p:cNvPr>
            <p:cNvSpPr/>
            <p:nvPr/>
          </p:nvSpPr>
          <p:spPr>
            <a:xfrm>
              <a:off x="0" y="0"/>
              <a:ext cx="6459021" cy="6350000"/>
            </a:xfrm>
            <a:custGeom>
              <a:avLst/>
              <a:gdLst/>
              <a:ahLst/>
              <a:cxnLst/>
              <a:rect l="l" t="t" r="r" b="b"/>
              <a:pathLst>
                <a:path w="6459021" h="6350000">
                  <a:moveTo>
                    <a:pt x="4551026" y="0"/>
                  </a:moveTo>
                  <a:lnTo>
                    <a:pt x="1907995" y="0"/>
                  </a:lnTo>
                  <a:cubicBezTo>
                    <a:pt x="853883" y="0"/>
                    <a:pt x="0" y="839470"/>
                    <a:pt x="0" y="1875790"/>
                  </a:cubicBezTo>
                  <a:lnTo>
                    <a:pt x="0" y="4474210"/>
                  </a:lnTo>
                  <a:cubicBezTo>
                    <a:pt x="0" y="5510530"/>
                    <a:pt x="853883" y="6350000"/>
                    <a:pt x="1907995" y="6350000"/>
                  </a:cubicBezTo>
                  <a:lnTo>
                    <a:pt x="4551027" y="6350000"/>
                  </a:lnTo>
                  <a:cubicBezTo>
                    <a:pt x="5605139" y="6350000"/>
                    <a:pt x="6459021" y="5510530"/>
                    <a:pt x="6459021" y="4474210"/>
                  </a:cubicBezTo>
                  <a:lnTo>
                    <a:pt x="6459021" y="1875790"/>
                  </a:lnTo>
                  <a:cubicBezTo>
                    <a:pt x="6459021" y="839470"/>
                    <a:pt x="5605139" y="0"/>
                    <a:pt x="4551026" y="0"/>
                  </a:cubicBezTo>
                  <a:close/>
                </a:path>
              </a:pathLst>
            </a:custGeom>
            <a:blipFill>
              <a:blip r:embed="rId6"/>
              <a:stretch>
                <a:fillRect l="-23780" r="-23780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6" name="Group 4">
            <a:extLst>
              <a:ext uri="{FF2B5EF4-FFF2-40B4-BE49-F238E27FC236}">
                <a16:creationId xmlns:a16="http://schemas.microsoft.com/office/drawing/2014/main" id="{25D8B3B6-F0B0-AAB8-B08C-1249DEAF36EE}"/>
              </a:ext>
            </a:extLst>
          </p:cNvPr>
          <p:cNvGrpSpPr/>
          <p:nvPr/>
        </p:nvGrpSpPr>
        <p:grpSpPr>
          <a:xfrm>
            <a:off x="5753100" y="878926"/>
            <a:ext cx="5854700" cy="4479633"/>
            <a:chOff x="0" y="386252"/>
            <a:chExt cx="11709400" cy="8959264"/>
          </a:xfrm>
        </p:grpSpPr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7C3E2232-F260-D1F9-9013-82D8ED6E0B23}"/>
                </a:ext>
              </a:extLst>
            </p:cNvPr>
            <p:cNvSpPr txBox="1"/>
            <p:nvPr/>
          </p:nvSpPr>
          <p:spPr>
            <a:xfrm>
              <a:off x="0" y="3189985"/>
              <a:ext cx="10820400" cy="6155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19777" lvl="1" indent="-359888">
                <a:lnSpc>
                  <a:spcPts val="4000"/>
                </a:lnSpc>
                <a:buFont typeface="Arial"/>
                <a:buChar char="•"/>
              </a:pPr>
              <a:r>
                <a:rPr lang="en-US" sz="3334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Flexible Learning Modules</a:t>
              </a:r>
            </a:p>
            <a:p>
              <a:pPr marL="719777" lvl="1" indent="-359888">
                <a:lnSpc>
                  <a:spcPts val="4000"/>
                </a:lnSpc>
                <a:buFont typeface="Arial"/>
                <a:buChar char="•"/>
              </a:pPr>
              <a:r>
                <a:rPr lang="en-US" sz="3334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Real-World Career Pathways</a:t>
              </a:r>
            </a:p>
            <a:p>
              <a:pPr marL="719777" lvl="1" indent="-359888">
                <a:lnSpc>
                  <a:spcPts val="4000"/>
                </a:lnSpc>
                <a:buFont typeface="Arial"/>
                <a:buChar char="•"/>
              </a:pPr>
              <a:r>
                <a:rPr lang="en-US" sz="3334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Community-Based Workshops</a:t>
              </a:r>
            </a:p>
          </p:txBody>
        </p:sp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EB40B40B-6FBD-19E0-C763-D4B755C1E6F1}"/>
                </a:ext>
              </a:extLst>
            </p:cNvPr>
            <p:cNvSpPr txBox="1"/>
            <p:nvPr/>
          </p:nvSpPr>
          <p:spPr>
            <a:xfrm>
              <a:off x="889000" y="386252"/>
              <a:ext cx="10820400" cy="1137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00"/>
                </a:lnSpc>
              </a:pPr>
              <a:r>
                <a:rPr lang="en-US" sz="4400" b="1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Program Overview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13526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20000">
        <p15:prstTrans prst="peelOff"/>
      </p:transition>
    </mc:Choice>
    <mc:Fallback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5AA438-9F47-FC04-8279-F2F0F1942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24EFBF6-25D5-C147-2BD3-B23BC6C8C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9A29A6-C2CE-AD40-DD5F-0602111A3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D934B7-03D5-C02D-0C51-695C7565F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7BC7422-16DB-E5A3-29C8-0012AB9CE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89DD31-65AF-85A9-170D-AB81CF85D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15F5A3-A9B6-720D-1F80-C62835108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552813"/>
            <a:ext cx="11099352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06A3EB2-5DB6-3474-D88F-3CB1F4DE5C3C}"/>
              </a:ext>
            </a:extLst>
          </p:cNvPr>
          <p:cNvSpPr txBox="1"/>
          <p:nvPr/>
        </p:nvSpPr>
        <p:spPr>
          <a:xfrm>
            <a:off x="2296501" y="6918707"/>
            <a:ext cx="8241248" cy="2585323"/>
          </a:xfrm>
          <a:prstGeom prst="rect">
            <a:avLst/>
          </a:prstGeom>
          <a:solidFill>
            <a:schemeClr val="accent4">
              <a:lumMod val="20000"/>
              <a:lumOff val="80000"/>
              <a:alpha val="93000"/>
            </a:schemeClr>
          </a:solidFill>
          <a:effectLst>
            <a:outerShdw blurRad="50800" dist="50800" dir="5400000" algn="ctr" rotWithShape="0">
              <a:srgbClr val="000000">
                <a:alpha val="96000"/>
              </a:srgbClr>
            </a:outer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>
              <a:buNone/>
              <a:defRPr sz="2400" b="1" i="0">
                <a:solidFill>
                  <a:srgbClr val="0B0A0A"/>
                </a:solidFill>
                <a:effectLst/>
                <a:latin typeface="Roboto" panose="02000000000000000000" pitchFamily="2" charset="0"/>
              </a:defRPr>
            </a:lvl1pPr>
          </a:lstStyle>
          <a:p>
            <a:r>
              <a:rPr lang="en-US" sz="1800" dirty="0"/>
              <a:t>Some deserving students who have garnered millions of dollars in scholarship money were not top athletes or came from privileged backgrounds. </a:t>
            </a:r>
          </a:p>
          <a:p>
            <a:r>
              <a:rPr lang="en-US" sz="1800" dirty="0"/>
              <a:t>The point is…you don’t have to be at the top of the class to earn a share of free scholarships and grants that are available to everyone who qualifies!</a:t>
            </a:r>
          </a:p>
          <a:p>
            <a:r>
              <a:rPr lang="en-US" sz="1800" dirty="0"/>
              <a:t>Through proper guidance, ambition and tenacity, if you put in the hard work…or labor of love… you can rise above your circumstances and see your dreams come true.</a:t>
            </a:r>
          </a:p>
          <a:p>
            <a:r>
              <a:rPr lang="en-US" sz="1800" dirty="0"/>
              <a:t>It can happen to you!</a:t>
            </a:r>
          </a:p>
          <a:p>
            <a:r>
              <a:rPr lang="en-US" sz="1800" dirty="0"/>
              <a:t>Hear are three stories among hundreds who made the effort to succeed…</a:t>
            </a:r>
          </a:p>
        </p:txBody>
      </p:sp>
      <p:pic>
        <p:nvPicPr>
          <p:cNvPr id="5" name="SL4-(30)Leda.">
            <a:hlinkClick r:id="" action="ppaction://media"/>
            <a:extLst>
              <a:ext uri="{FF2B5EF4-FFF2-40B4-BE49-F238E27FC236}">
                <a16:creationId xmlns:a16="http://schemas.microsoft.com/office/drawing/2014/main" id="{1DCAA249-A217-E4B8-B892-6F76B792FD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71209" y="5077613"/>
            <a:ext cx="406400" cy="406400"/>
          </a:xfrm>
          <a:prstGeom prst="rect">
            <a:avLst/>
          </a:prstGeom>
        </p:spPr>
      </p:pic>
      <p:sp>
        <p:nvSpPr>
          <p:cNvPr id="11" name="TextBox 2">
            <a:extLst>
              <a:ext uri="{FF2B5EF4-FFF2-40B4-BE49-F238E27FC236}">
                <a16:creationId xmlns:a16="http://schemas.microsoft.com/office/drawing/2014/main" id="{95AAF979-8667-7D07-0B06-08AEF1ABEB61}"/>
              </a:ext>
            </a:extLst>
          </p:cNvPr>
          <p:cNvSpPr txBox="1"/>
          <p:nvPr/>
        </p:nvSpPr>
        <p:spPr>
          <a:xfrm>
            <a:off x="7693025" y="1429430"/>
            <a:ext cx="5105984" cy="260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     Built for Students, 	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Parents,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&amp;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Community-Based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Organizations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After-school Programs </a:t>
            </a: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2BFF50F2-81AB-72EF-6AD4-1C55573DCBB9}"/>
              </a:ext>
            </a:extLst>
          </p:cNvPr>
          <p:cNvSpPr txBox="1"/>
          <p:nvPr/>
        </p:nvSpPr>
        <p:spPr>
          <a:xfrm>
            <a:off x="635889" y="775789"/>
            <a:ext cx="4802486" cy="1133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44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The University Experience</a:t>
            </a:r>
          </a:p>
        </p:txBody>
      </p:sp>
      <p:sp>
        <p:nvSpPr>
          <p:cNvPr id="15" name="TextBox 19">
            <a:extLst>
              <a:ext uri="{FF2B5EF4-FFF2-40B4-BE49-F238E27FC236}">
                <a16:creationId xmlns:a16="http://schemas.microsoft.com/office/drawing/2014/main" id="{0346458C-4F21-B91C-69DE-AA105AB31E5F}"/>
              </a:ext>
            </a:extLst>
          </p:cNvPr>
          <p:cNvSpPr txBox="1"/>
          <p:nvPr/>
        </p:nvSpPr>
        <p:spPr>
          <a:xfrm>
            <a:off x="326886" y="2203047"/>
            <a:ext cx="5410200" cy="307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9777" lvl="1" indent="-359888">
              <a:lnSpc>
                <a:spcPts val="4000"/>
              </a:lnSpc>
              <a:buFont typeface="Arial"/>
              <a:buChar char="•"/>
            </a:pPr>
            <a:r>
              <a:rPr lang="en-US" sz="333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4-Year Degree Programs</a:t>
            </a:r>
          </a:p>
          <a:p>
            <a:pPr marL="719777" lvl="1" indent="-359888">
              <a:lnSpc>
                <a:spcPts val="4000"/>
              </a:lnSpc>
              <a:buFont typeface="Arial"/>
              <a:buChar char="•"/>
            </a:pPr>
            <a:r>
              <a:rPr lang="en-US" sz="333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Academic Professional Standards</a:t>
            </a:r>
          </a:p>
          <a:p>
            <a:pPr marL="719777" lvl="1" indent="-359888">
              <a:lnSpc>
                <a:spcPts val="4000"/>
              </a:lnSpc>
              <a:buFont typeface="Arial"/>
              <a:buChar char="•"/>
            </a:pPr>
            <a:r>
              <a:rPr lang="en-US" sz="333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Career Advancement Goals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0229DDB-7593-9C28-F364-699BFF5E06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883" y="1099974"/>
            <a:ext cx="3001946" cy="23239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7CF3ABD-F17B-D9DD-FE8D-36F14E14D1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770" y="3564424"/>
            <a:ext cx="3060170" cy="22485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88285EF-52A4-7322-266B-3FE3CD76F6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35" y="3591507"/>
            <a:ext cx="3073751" cy="22262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47BAF2C-8DD7-0D4F-7864-983708FBD8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086" y="1123825"/>
            <a:ext cx="3092918" cy="23001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958615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20000">
        <p15:prstTrans prst="peelOff"/>
      </p:transition>
    </mc:Choice>
    <mc:Fallback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5AA438-9F47-FC04-8279-F2F0F1942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24EFBF6-25D5-C147-2BD3-B23BC6C8C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9A29A6-C2CE-AD40-DD5F-0602111A3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D934B7-03D5-C02D-0C51-695C7565F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7BC7422-16DB-E5A3-29C8-0012AB9CE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89DD31-65AF-85A9-170D-AB81CF85D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15F5A3-A9B6-720D-1F80-C62835108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552813"/>
            <a:ext cx="11099352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06A3EB2-5DB6-3474-D88F-3CB1F4DE5C3C}"/>
              </a:ext>
            </a:extLst>
          </p:cNvPr>
          <p:cNvSpPr txBox="1"/>
          <p:nvPr/>
        </p:nvSpPr>
        <p:spPr>
          <a:xfrm>
            <a:off x="2296501" y="6918707"/>
            <a:ext cx="8241248" cy="2585323"/>
          </a:xfrm>
          <a:prstGeom prst="rect">
            <a:avLst/>
          </a:prstGeom>
          <a:solidFill>
            <a:schemeClr val="accent4">
              <a:lumMod val="20000"/>
              <a:lumOff val="80000"/>
              <a:alpha val="93000"/>
            </a:schemeClr>
          </a:solidFill>
          <a:effectLst>
            <a:outerShdw blurRad="50800" dist="50800" dir="5400000" algn="ctr" rotWithShape="0">
              <a:srgbClr val="000000">
                <a:alpha val="96000"/>
              </a:srgbClr>
            </a:outer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>
              <a:buNone/>
              <a:defRPr sz="2400" b="1" i="0">
                <a:solidFill>
                  <a:srgbClr val="0B0A0A"/>
                </a:solidFill>
                <a:effectLst/>
                <a:latin typeface="Roboto" panose="02000000000000000000" pitchFamily="2" charset="0"/>
              </a:defRPr>
            </a:lvl1pPr>
          </a:lstStyle>
          <a:p>
            <a:r>
              <a:rPr lang="en-US" sz="1800" dirty="0"/>
              <a:t>Some deserving students who have garnered millions of dollars in scholarship money were not top athletes or came from privileged backgrounds. </a:t>
            </a:r>
          </a:p>
          <a:p>
            <a:r>
              <a:rPr lang="en-US" sz="1800" dirty="0"/>
              <a:t>The point is…you don’t have to be at the top of the class to earn a share of free scholarships and grants that are available to everyone who qualifies!</a:t>
            </a:r>
          </a:p>
          <a:p>
            <a:r>
              <a:rPr lang="en-US" sz="1800" dirty="0"/>
              <a:t>Through proper guidance, ambition and tenacity, if you put in the hard work…or labor of love… you can rise above your circumstances and see your dreams come true.</a:t>
            </a:r>
          </a:p>
          <a:p>
            <a:r>
              <a:rPr lang="en-US" sz="1800" dirty="0"/>
              <a:t>It can happen to you!</a:t>
            </a:r>
          </a:p>
          <a:p>
            <a:r>
              <a:rPr lang="en-US" sz="1800" dirty="0"/>
              <a:t>Hear are three stories among hundreds who made the effort to succeed…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95AAF979-8667-7D07-0B06-08AEF1ABEB61}"/>
              </a:ext>
            </a:extLst>
          </p:cNvPr>
          <p:cNvSpPr txBox="1"/>
          <p:nvPr/>
        </p:nvSpPr>
        <p:spPr>
          <a:xfrm>
            <a:off x="7693025" y="1429430"/>
            <a:ext cx="5105984" cy="260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     Built for Students, 	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Parents,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&amp;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Community-Based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Organizations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After-school Programs </a:t>
            </a:r>
          </a:p>
        </p:txBody>
      </p:sp>
      <p:pic>
        <p:nvPicPr>
          <p:cNvPr id="2" name="SL5-(31)Leda.">
            <a:hlinkClick r:id="" action="ppaction://media"/>
            <a:extLst>
              <a:ext uri="{FF2B5EF4-FFF2-40B4-BE49-F238E27FC236}">
                <a16:creationId xmlns:a16="http://schemas.microsoft.com/office/drawing/2014/main" id="{C3552FF8-438E-3BDC-B896-0D8819BBCD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237230" y="786674"/>
            <a:ext cx="406400" cy="40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910414-2EB8-1132-B63B-2DBD0A5CEE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859" y="694229"/>
            <a:ext cx="3645341" cy="54779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C0CB2C60-7691-0D94-6123-8AE53752FDFB}"/>
              </a:ext>
            </a:extLst>
          </p:cNvPr>
          <p:cNvSpPr txBox="1"/>
          <p:nvPr/>
        </p:nvSpPr>
        <p:spPr>
          <a:xfrm>
            <a:off x="5207260" y="2206116"/>
            <a:ext cx="5410200" cy="3590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9777" lvl="1" indent="-359888">
              <a:lnSpc>
                <a:spcPts val="4000"/>
              </a:lnSpc>
              <a:buFont typeface="Arial"/>
              <a:buChar char="•"/>
            </a:pPr>
            <a:r>
              <a:rPr lang="en-US" sz="333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Foundational Associate Degrees</a:t>
            </a:r>
          </a:p>
          <a:p>
            <a:pPr marL="719777" lvl="1" indent="-359888">
              <a:lnSpc>
                <a:spcPts val="4000"/>
              </a:lnSpc>
              <a:buFont typeface="Arial"/>
              <a:buChar char="•"/>
            </a:pPr>
            <a:r>
              <a:rPr lang="en-US" sz="333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Cost-Efficient Learning</a:t>
            </a:r>
          </a:p>
          <a:p>
            <a:pPr marL="719777" lvl="1" indent="-359888">
              <a:lnSpc>
                <a:spcPts val="4000"/>
              </a:lnSpc>
              <a:buFont typeface="Arial"/>
              <a:buChar char="•"/>
            </a:pPr>
            <a:r>
              <a:rPr lang="en-US" sz="333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Technical Skill Development</a:t>
            </a:r>
          </a:p>
          <a:p>
            <a:pPr marL="719777" lvl="1" indent="-359888">
              <a:lnSpc>
                <a:spcPts val="4000"/>
              </a:lnSpc>
              <a:buFont typeface="Arial"/>
              <a:buChar char="•"/>
            </a:pPr>
            <a:r>
              <a:rPr lang="en-US" sz="333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…and much more to explore!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E4A44CCD-FB66-2238-139C-3009C4B79B12}"/>
              </a:ext>
            </a:extLst>
          </p:cNvPr>
          <p:cNvSpPr txBox="1"/>
          <p:nvPr/>
        </p:nvSpPr>
        <p:spPr>
          <a:xfrm>
            <a:off x="5644286" y="888274"/>
            <a:ext cx="4802486" cy="1133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44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The Two-Year Advantage</a:t>
            </a:r>
          </a:p>
        </p:txBody>
      </p:sp>
    </p:spTree>
    <p:extLst>
      <p:ext uri="{BB962C8B-B14F-4D97-AF65-F5344CB8AC3E}">
        <p14:creationId xmlns:p14="http://schemas.microsoft.com/office/powerpoint/2010/main" val="18558808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20000">
        <p15:prstTrans prst="peelOff"/>
      </p:transition>
    </mc:Choice>
    <mc:Fallback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5AA438-9F47-FC04-8279-F2F0F1942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24EFBF6-25D5-C147-2BD3-B23BC6C8C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9A29A6-C2CE-AD40-DD5F-0602111A3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D934B7-03D5-C02D-0C51-695C7565F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7BC7422-16DB-E5A3-29C8-0012AB9CE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89DD31-65AF-85A9-170D-AB81CF85D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15F5A3-A9B6-720D-1F80-C62835108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552813"/>
            <a:ext cx="11099352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95AAF979-8667-7D07-0B06-08AEF1ABEB61}"/>
              </a:ext>
            </a:extLst>
          </p:cNvPr>
          <p:cNvSpPr txBox="1"/>
          <p:nvPr/>
        </p:nvSpPr>
        <p:spPr>
          <a:xfrm>
            <a:off x="7693025" y="1429430"/>
            <a:ext cx="5105984" cy="260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     Built for Students, 	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Parents,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&amp;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Community-Based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Organizations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After-school Programs </a:t>
            </a:r>
          </a:p>
        </p:txBody>
      </p:sp>
      <p:pic>
        <p:nvPicPr>
          <p:cNvPr id="2" name="SL5-(31)Leda.">
            <a:hlinkClick r:id="" action="ppaction://media"/>
            <a:extLst>
              <a:ext uri="{FF2B5EF4-FFF2-40B4-BE49-F238E27FC236}">
                <a16:creationId xmlns:a16="http://schemas.microsoft.com/office/drawing/2014/main" id="{C3552FF8-438E-3BDC-B896-0D8819BBCD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237230" y="761264"/>
            <a:ext cx="406400" cy="406400"/>
          </a:xfrm>
          <a:prstGeom prst="rect">
            <a:avLst/>
          </a:prstGeom>
        </p:spPr>
      </p:pic>
      <p:grpSp>
        <p:nvGrpSpPr>
          <p:cNvPr id="5" name="Group 2">
            <a:extLst>
              <a:ext uri="{FF2B5EF4-FFF2-40B4-BE49-F238E27FC236}">
                <a16:creationId xmlns:a16="http://schemas.microsoft.com/office/drawing/2014/main" id="{EC4DF8E6-C6CD-1986-BE96-86BD30BE1F48}"/>
              </a:ext>
            </a:extLst>
          </p:cNvPr>
          <p:cNvGrpSpPr>
            <a:grpSpLocks noChangeAspect="1"/>
          </p:cNvGrpSpPr>
          <p:nvPr/>
        </p:nvGrpSpPr>
        <p:grpSpPr>
          <a:xfrm>
            <a:off x="8920884" y="1010816"/>
            <a:ext cx="2539366" cy="2539366"/>
            <a:chOff x="0" y="0"/>
            <a:chExt cx="6350000" cy="6350000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6EC48F28-EF30-F3B8-386A-037DFB6E799D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810000" y="6350000"/>
                  </a:moveTo>
                  <a:lnTo>
                    <a:pt x="2540000" y="6350000"/>
                  </a:lnTo>
                  <a:cubicBezTo>
                    <a:pt x="1136650" y="6350000"/>
                    <a:pt x="0" y="5213350"/>
                    <a:pt x="0" y="3810000"/>
                  </a:cubicBezTo>
                  <a:lnTo>
                    <a:pt x="0" y="2540000"/>
                  </a:lnTo>
                  <a:cubicBezTo>
                    <a:pt x="0" y="1136650"/>
                    <a:pt x="1136650" y="0"/>
                    <a:pt x="2540000" y="0"/>
                  </a:cubicBezTo>
                  <a:lnTo>
                    <a:pt x="3810000" y="0"/>
                  </a:lnTo>
                  <a:cubicBezTo>
                    <a:pt x="5213350" y="0"/>
                    <a:pt x="6350000" y="1136650"/>
                    <a:pt x="6350000" y="2540000"/>
                  </a:cubicBezTo>
                  <a:lnTo>
                    <a:pt x="6350000" y="3810000"/>
                  </a:lnTo>
                  <a:cubicBezTo>
                    <a:pt x="6350000" y="5213350"/>
                    <a:pt x="5213350" y="6350000"/>
                    <a:pt x="3810000" y="6350000"/>
                  </a:cubicBezTo>
                  <a:close/>
                </a:path>
              </a:pathLst>
            </a:custGeom>
            <a:blipFill>
              <a:blip r:embed="rId6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2FB6C5CC-AD51-EFA5-AE26-A0433E0EBEAC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810000" y="19050"/>
                  </a:moveTo>
                  <a:cubicBezTo>
                    <a:pt x="4150360" y="19050"/>
                    <a:pt x="4480560" y="85090"/>
                    <a:pt x="4791710" y="217170"/>
                  </a:cubicBezTo>
                  <a:cubicBezTo>
                    <a:pt x="5091430" y="344170"/>
                    <a:pt x="5361940" y="525780"/>
                    <a:pt x="5593080" y="756920"/>
                  </a:cubicBezTo>
                  <a:cubicBezTo>
                    <a:pt x="5824220" y="988060"/>
                    <a:pt x="6005830" y="1258570"/>
                    <a:pt x="6132830" y="1558290"/>
                  </a:cubicBezTo>
                  <a:cubicBezTo>
                    <a:pt x="6263640" y="1869440"/>
                    <a:pt x="6330950" y="2199640"/>
                    <a:pt x="6330950" y="2540000"/>
                  </a:cubicBezTo>
                  <a:lnTo>
                    <a:pt x="6330950" y="3810000"/>
                  </a:lnTo>
                  <a:cubicBezTo>
                    <a:pt x="6330950" y="4150360"/>
                    <a:pt x="6264910" y="4480560"/>
                    <a:pt x="6132830" y="4791710"/>
                  </a:cubicBezTo>
                  <a:cubicBezTo>
                    <a:pt x="6005830" y="5091430"/>
                    <a:pt x="5824220" y="5361940"/>
                    <a:pt x="5593080" y="5593080"/>
                  </a:cubicBezTo>
                  <a:cubicBezTo>
                    <a:pt x="5361940" y="5824220"/>
                    <a:pt x="5091430" y="6005830"/>
                    <a:pt x="4791710" y="6132830"/>
                  </a:cubicBezTo>
                  <a:cubicBezTo>
                    <a:pt x="4480560" y="6263640"/>
                    <a:pt x="4150360" y="6330950"/>
                    <a:pt x="3810000" y="6330950"/>
                  </a:cubicBezTo>
                  <a:lnTo>
                    <a:pt x="2540000" y="6330950"/>
                  </a:lnTo>
                  <a:cubicBezTo>
                    <a:pt x="2199640" y="6330950"/>
                    <a:pt x="1869440" y="6264910"/>
                    <a:pt x="1558290" y="6132830"/>
                  </a:cubicBezTo>
                  <a:cubicBezTo>
                    <a:pt x="1258570" y="6005830"/>
                    <a:pt x="988060" y="5824220"/>
                    <a:pt x="756920" y="5593080"/>
                  </a:cubicBezTo>
                  <a:cubicBezTo>
                    <a:pt x="525780" y="5361940"/>
                    <a:pt x="344170" y="5091430"/>
                    <a:pt x="217170" y="4791710"/>
                  </a:cubicBezTo>
                  <a:cubicBezTo>
                    <a:pt x="85090" y="4480560"/>
                    <a:pt x="19050" y="4150360"/>
                    <a:pt x="19050" y="3810000"/>
                  </a:cubicBezTo>
                  <a:lnTo>
                    <a:pt x="19050" y="2540000"/>
                  </a:lnTo>
                  <a:cubicBezTo>
                    <a:pt x="19050" y="2199640"/>
                    <a:pt x="85090" y="1869440"/>
                    <a:pt x="217170" y="1558290"/>
                  </a:cubicBezTo>
                  <a:cubicBezTo>
                    <a:pt x="344170" y="1258570"/>
                    <a:pt x="525780" y="988060"/>
                    <a:pt x="756920" y="756920"/>
                  </a:cubicBezTo>
                  <a:cubicBezTo>
                    <a:pt x="988060" y="525780"/>
                    <a:pt x="1258570" y="344170"/>
                    <a:pt x="1558290" y="217170"/>
                  </a:cubicBezTo>
                  <a:cubicBezTo>
                    <a:pt x="1869440" y="85090"/>
                    <a:pt x="2199640" y="19050"/>
                    <a:pt x="2540000" y="19050"/>
                  </a:cubicBezTo>
                  <a:lnTo>
                    <a:pt x="3810000" y="19050"/>
                  </a:lnTo>
                  <a:moveTo>
                    <a:pt x="3810000" y="0"/>
                  </a:moveTo>
                  <a:lnTo>
                    <a:pt x="2540000" y="0"/>
                  </a:lnTo>
                  <a:cubicBezTo>
                    <a:pt x="1136650" y="0"/>
                    <a:pt x="0" y="1136650"/>
                    <a:pt x="0" y="2540000"/>
                  </a:cubicBezTo>
                  <a:lnTo>
                    <a:pt x="0" y="3810000"/>
                  </a:lnTo>
                  <a:cubicBezTo>
                    <a:pt x="0" y="5213350"/>
                    <a:pt x="1136650" y="6350000"/>
                    <a:pt x="2540000" y="6350000"/>
                  </a:cubicBezTo>
                  <a:lnTo>
                    <a:pt x="3810000" y="6350000"/>
                  </a:lnTo>
                  <a:cubicBezTo>
                    <a:pt x="5213350" y="6350000"/>
                    <a:pt x="6350000" y="5213350"/>
                    <a:pt x="6350000" y="3810000"/>
                  </a:cubicBezTo>
                  <a:lnTo>
                    <a:pt x="6350000" y="2540000"/>
                  </a:lnTo>
                  <a:cubicBezTo>
                    <a:pt x="6350000" y="1136650"/>
                    <a:pt x="5213350" y="0"/>
                    <a:pt x="3810000" y="0"/>
                  </a:cubicBezTo>
                  <a:lnTo>
                    <a:pt x="3810000" y="0"/>
                  </a:lnTo>
                  <a:close/>
                </a:path>
              </a:pathLst>
            </a:custGeom>
            <a:solidFill>
              <a:srgbClr val="E1C340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3" name="Group 5">
            <a:extLst>
              <a:ext uri="{FF2B5EF4-FFF2-40B4-BE49-F238E27FC236}">
                <a16:creationId xmlns:a16="http://schemas.microsoft.com/office/drawing/2014/main" id="{21E59A03-45E4-A585-8ACE-E138D4CE36C8}"/>
              </a:ext>
            </a:extLst>
          </p:cNvPr>
          <p:cNvGrpSpPr>
            <a:grpSpLocks noChangeAspect="1"/>
          </p:cNvGrpSpPr>
          <p:nvPr/>
        </p:nvGrpSpPr>
        <p:grpSpPr>
          <a:xfrm>
            <a:off x="6268903" y="3632834"/>
            <a:ext cx="2539366" cy="2539366"/>
            <a:chOff x="0" y="0"/>
            <a:chExt cx="6350000" cy="6350000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990F87B7-83F9-4EF3-5154-71DDBECA45FB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810000" y="6350000"/>
                  </a:moveTo>
                  <a:lnTo>
                    <a:pt x="2540000" y="6350000"/>
                  </a:lnTo>
                  <a:cubicBezTo>
                    <a:pt x="1136650" y="6350000"/>
                    <a:pt x="0" y="5213350"/>
                    <a:pt x="0" y="3810000"/>
                  </a:cubicBezTo>
                  <a:lnTo>
                    <a:pt x="0" y="2540000"/>
                  </a:lnTo>
                  <a:cubicBezTo>
                    <a:pt x="0" y="1136650"/>
                    <a:pt x="1136650" y="0"/>
                    <a:pt x="2540000" y="0"/>
                  </a:cubicBezTo>
                  <a:lnTo>
                    <a:pt x="3810000" y="0"/>
                  </a:lnTo>
                  <a:cubicBezTo>
                    <a:pt x="5213350" y="0"/>
                    <a:pt x="6350000" y="1136650"/>
                    <a:pt x="6350000" y="2540000"/>
                  </a:cubicBezTo>
                  <a:lnTo>
                    <a:pt x="6350000" y="3810000"/>
                  </a:lnTo>
                  <a:cubicBezTo>
                    <a:pt x="6350000" y="5213350"/>
                    <a:pt x="5213350" y="6350000"/>
                    <a:pt x="3810000" y="6350000"/>
                  </a:cubicBezTo>
                  <a:close/>
                </a:path>
              </a:pathLst>
            </a:custGeom>
            <a:blipFill>
              <a:blip r:embed="rId7"/>
              <a:stretch>
                <a:fillRect l="-15133" r="-34730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A575393C-51AF-742C-503A-AE0A2AE658D9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810000" y="19050"/>
                  </a:moveTo>
                  <a:cubicBezTo>
                    <a:pt x="4150360" y="19050"/>
                    <a:pt x="4480560" y="85090"/>
                    <a:pt x="4791710" y="217170"/>
                  </a:cubicBezTo>
                  <a:cubicBezTo>
                    <a:pt x="5091430" y="344170"/>
                    <a:pt x="5361940" y="525780"/>
                    <a:pt x="5593080" y="756920"/>
                  </a:cubicBezTo>
                  <a:cubicBezTo>
                    <a:pt x="5824220" y="988060"/>
                    <a:pt x="6005830" y="1258570"/>
                    <a:pt x="6132830" y="1558290"/>
                  </a:cubicBezTo>
                  <a:cubicBezTo>
                    <a:pt x="6263640" y="1869440"/>
                    <a:pt x="6330950" y="2199640"/>
                    <a:pt x="6330950" y="2540000"/>
                  </a:cubicBezTo>
                  <a:lnTo>
                    <a:pt x="6330950" y="3810000"/>
                  </a:lnTo>
                  <a:cubicBezTo>
                    <a:pt x="6330950" y="4150360"/>
                    <a:pt x="6264910" y="4480560"/>
                    <a:pt x="6132830" y="4791710"/>
                  </a:cubicBezTo>
                  <a:cubicBezTo>
                    <a:pt x="6005830" y="5091430"/>
                    <a:pt x="5824220" y="5361940"/>
                    <a:pt x="5593080" y="5593080"/>
                  </a:cubicBezTo>
                  <a:cubicBezTo>
                    <a:pt x="5361940" y="5824220"/>
                    <a:pt x="5091430" y="6005830"/>
                    <a:pt x="4791710" y="6132830"/>
                  </a:cubicBezTo>
                  <a:cubicBezTo>
                    <a:pt x="4480560" y="6263640"/>
                    <a:pt x="4150360" y="6330950"/>
                    <a:pt x="3810000" y="6330950"/>
                  </a:cubicBezTo>
                  <a:lnTo>
                    <a:pt x="2540000" y="6330950"/>
                  </a:lnTo>
                  <a:cubicBezTo>
                    <a:pt x="2199640" y="6330950"/>
                    <a:pt x="1869440" y="6264910"/>
                    <a:pt x="1558290" y="6132830"/>
                  </a:cubicBezTo>
                  <a:cubicBezTo>
                    <a:pt x="1258570" y="6005830"/>
                    <a:pt x="988060" y="5824220"/>
                    <a:pt x="756920" y="5593080"/>
                  </a:cubicBezTo>
                  <a:cubicBezTo>
                    <a:pt x="525780" y="5361940"/>
                    <a:pt x="344170" y="5091430"/>
                    <a:pt x="217170" y="4791710"/>
                  </a:cubicBezTo>
                  <a:cubicBezTo>
                    <a:pt x="85090" y="4480560"/>
                    <a:pt x="19050" y="4150360"/>
                    <a:pt x="19050" y="3810000"/>
                  </a:cubicBezTo>
                  <a:lnTo>
                    <a:pt x="19050" y="2540000"/>
                  </a:lnTo>
                  <a:cubicBezTo>
                    <a:pt x="19050" y="2199640"/>
                    <a:pt x="85090" y="1869440"/>
                    <a:pt x="217170" y="1558290"/>
                  </a:cubicBezTo>
                  <a:cubicBezTo>
                    <a:pt x="344170" y="1258570"/>
                    <a:pt x="525780" y="988060"/>
                    <a:pt x="756920" y="756920"/>
                  </a:cubicBezTo>
                  <a:cubicBezTo>
                    <a:pt x="988060" y="525780"/>
                    <a:pt x="1258570" y="344170"/>
                    <a:pt x="1558290" y="217170"/>
                  </a:cubicBezTo>
                  <a:cubicBezTo>
                    <a:pt x="1869440" y="85090"/>
                    <a:pt x="2199640" y="19050"/>
                    <a:pt x="2540000" y="19050"/>
                  </a:cubicBezTo>
                  <a:lnTo>
                    <a:pt x="3810000" y="19050"/>
                  </a:lnTo>
                  <a:moveTo>
                    <a:pt x="3810000" y="0"/>
                  </a:moveTo>
                  <a:lnTo>
                    <a:pt x="2540000" y="0"/>
                  </a:lnTo>
                  <a:cubicBezTo>
                    <a:pt x="1136650" y="0"/>
                    <a:pt x="0" y="1136650"/>
                    <a:pt x="0" y="2540000"/>
                  </a:cubicBezTo>
                  <a:lnTo>
                    <a:pt x="0" y="3810000"/>
                  </a:lnTo>
                  <a:cubicBezTo>
                    <a:pt x="0" y="5213350"/>
                    <a:pt x="1136650" y="6350000"/>
                    <a:pt x="2540000" y="6350000"/>
                  </a:cubicBezTo>
                  <a:lnTo>
                    <a:pt x="3810000" y="6350000"/>
                  </a:lnTo>
                  <a:cubicBezTo>
                    <a:pt x="5213350" y="6350000"/>
                    <a:pt x="6350000" y="5213350"/>
                    <a:pt x="6350000" y="3810000"/>
                  </a:cubicBezTo>
                  <a:lnTo>
                    <a:pt x="6350000" y="2540000"/>
                  </a:lnTo>
                  <a:cubicBezTo>
                    <a:pt x="6350000" y="1136650"/>
                    <a:pt x="5213350" y="0"/>
                    <a:pt x="3810000" y="0"/>
                  </a:cubicBezTo>
                  <a:lnTo>
                    <a:pt x="3810000" y="0"/>
                  </a:lnTo>
                  <a:close/>
                </a:path>
              </a:pathLst>
            </a:custGeom>
            <a:solidFill>
              <a:srgbClr val="E1C340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9" name="Group 8">
            <a:extLst>
              <a:ext uri="{FF2B5EF4-FFF2-40B4-BE49-F238E27FC236}">
                <a16:creationId xmlns:a16="http://schemas.microsoft.com/office/drawing/2014/main" id="{4E33CAA3-FD2F-2182-7AD4-C0C3725C2478}"/>
              </a:ext>
            </a:extLst>
          </p:cNvPr>
          <p:cNvGrpSpPr>
            <a:grpSpLocks noChangeAspect="1"/>
          </p:cNvGrpSpPr>
          <p:nvPr/>
        </p:nvGrpSpPr>
        <p:grpSpPr>
          <a:xfrm>
            <a:off x="6268903" y="1010816"/>
            <a:ext cx="2539366" cy="2539366"/>
            <a:chOff x="0" y="0"/>
            <a:chExt cx="6350000" cy="6350000"/>
          </a:xfrm>
        </p:grpSpPr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194F10C-21C2-A079-5A51-904C87BF3920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810000" y="6350000"/>
                  </a:moveTo>
                  <a:lnTo>
                    <a:pt x="2540000" y="6350000"/>
                  </a:lnTo>
                  <a:cubicBezTo>
                    <a:pt x="1136650" y="6350000"/>
                    <a:pt x="0" y="5213350"/>
                    <a:pt x="0" y="3810000"/>
                  </a:cubicBezTo>
                  <a:lnTo>
                    <a:pt x="0" y="2540000"/>
                  </a:lnTo>
                  <a:cubicBezTo>
                    <a:pt x="0" y="1136650"/>
                    <a:pt x="1136650" y="0"/>
                    <a:pt x="2540000" y="0"/>
                  </a:cubicBezTo>
                  <a:lnTo>
                    <a:pt x="3810000" y="0"/>
                  </a:lnTo>
                  <a:cubicBezTo>
                    <a:pt x="5213350" y="0"/>
                    <a:pt x="6350000" y="1136650"/>
                    <a:pt x="6350000" y="2540000"/>
                  </a:cubicBezTo>
                  <a:lnTo>
                    <a:pt x="6350000" y="3810000"/>
                  </a:lnTo>
                  <a:cubicBezTo>
                    <a:pt x="6350000" y="5213350"/>
                    <a:pt x="5213350" y="6350000"/>
                    <a:pt x="3810000" y="6350000"/>
                  </a:cubicBezTo>
                  <a:close/>
                </a:path>
              </a:pathLst>
            </a:custGeom>
            <a:blipFill>
              <a:blip r:embed="rId8"/>
              <a:stretch>
                <a:fillRect l="-38996" r="-38996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60FA62AB-C9B4-8E20-2748-136F0C3BAB61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810000" y="19050"/>
                  </a:moveTo>
                  <a:cubicBezTo>
                    <a:pt x="4150360" y="19050"/>
                    <a:pt x="4480560" y="85090"/>
                    <a:pt x="4791710" y="217170"/>
                  </a:cubicBezTo>
                  <a:cubicBezTo>
                    <a:pt x="5091430" y="344170"/>
                    <a:pt x="5361940" y="525780"/>
                    <a:pt x="5593080" y="756920"/>
                  </a:cubicBezTo>
                  <a:cubicBezTo>
                    <a:pt x="5824220" y="988060"/>
                    <a:pt x="6005830" y="1258570"/>
                    <a:pt x="6132830" y="1558290"/>
                  </a:cubicBezTo>
                  <a:cubicBezTo>
                    <a:pt x="6263640" y="1869440"/>
                    <a:pt x="6330950" y="2199640"/>
                    <a:pt x="6330950" y="2540000"/>
                  </a:cubicBezTo>
                  <a:lnTo>
                    <a:pt x="6330950" y="3810000"/>
                  </a:lnTo>
                  <a:cubicBezTo>
                    <a:pt x="6330950" y="4150360"/>
                    <a:pt x="6264910" y="4480560"/>
                    <a:pt x="6132830" y="4791710"/>
                  </a:cubicBezTo>
                  <a:cubicBezTo>
                    <a:pt x="6005830" y="5091430"/>
                    <a:pt x="5824220" y="5361940"/>
                    <a:pt x="5593080" y="5593080"/>
                  </a:cubicBezTo>
                  <a:cubicBezTo>
                    <a:pt x="5361940" y="5824220"/>
                    <a:pt x="5091430" y="6005830"/>
                    <a:pt x="4791710" y="6132830"/>
                  </a:cubicBezTo>
                  <a:cubicBezTo>
                    <a:pt x="4480560" y="6263640"/>
                    <a:pt x="4150360" y="6330950"/>
                    <a:pt x="3810000" y="6330950"/>
                  </a:cubicBezTo>
                  <a:lnTo>
                    <a:pt x="2540000" y="6330950"/>
                  </a:lnTo>
                  <a:cubicBezTo>
                    <a:pt x="2199640" y="6330950"/>
                    <a:pt x="1869440" y="6264910"/>
                    <a:pt x="1558290" y="6132830"/>
                  </a:cubicBezTo>
                  <a:cubicBezTo>
                    <a:pt x="1258570" y="6005830"/>
                    <a:pt x="988060" y="5824220"/>
                    <a:pt x="756920" y="5593080"/>
                  </a:cubicBezTo>
                  <a:cubicBezTo>
                    <a:pt x="525780" y="5361940"/>
                    <a:pt x="344170" y="5091430"/>
                    <a:pt x="217170" y="4791710"/>
                  </a:cubicBezTo>
                  <a:cubicBezTo>
                    <a:pt x="85090" y="4480560"/>
                    <a:pt x="19050" y="4150360"/>
                    <a:pt x="19050" y="3810000"/>
                  </a:cubicBezTo>
                  <a:lnTo>
                    <a:pt x="19050" y="2540000"/>
                  </a:lnTo>
                  <a:cubicBezTo>
                    <a:pt x="19050" y="2199640"/>
                    <a:pt x="85090" y="1869440"/>
                    <a:pt x="217170" y="1558290"/>
                  </a:cubicBezTo>
                  <a:cubicBezTo>
                    <a:pt x="344170" y="1258570"/>
                    <a:pt x="525780" y="988060"/>
                    <a:pt x="756920" y="756920"/>
                  </a:cubicBezTo>
                  <a:cubicBezTo>
                    <a:pt x="988060" y="525780"/>
                    <a:pt x="1258570" y="344170"/>
                    <a:pt x="1558290" y="217170"/>
                  </a:cubicBezTo>
                  <a:cubicBezTo>
                    <a:pt x="1869440" y="85090"/>
                    <a:pt x="2199640" y="19050"/>
                    <a:pt x="2540000" y="19050"/>
                  </a:cubicBezTo>
                  <a:lnTo>
                    <a:pt x="3810000" y="19050"/>
                  </a:lnTo>
                  <a:moveTo>
                    <a:pt x="3810000" y="0"/>
                  </a:moveTo>
                  <a:lnTo>
                    <a:pt x="2540000" y="0"/>
                  </a:lnTo>
                  <a:cubicBezTo>
                    <a:pt x="1136650" y="0"/>
                    <a:pt x="0" y="1136650"/>
                    <a:pt x="0" y="2540000"/>
                  </a:cubicBezTo>
                  <a:lnTo>
                    <a:pt x="0" y="3810000"/>
                  </a:lnTo>
                  <a:cubicBezTo>
                    <a:pt x="0" y="5213350"/>
                    <a:pt x="1136650" y="6350000"/>
                    <a:pt x="2540000" y="6350000"/>
                  </a:cubicBezTo>
                  <a:lnTo>
                    <a:pt x="3810000" y="6350000"/>
                  </a:lnTo>
                  <a:cubicBezTo>
                    <a:pt x="5213350" y="6350000"/>
                    <a:pt x="6350000" y="5213350"/>
                    <a:pt x="6350000" y="3810000"/>
                  </a:cubicBezTo>
                  <a:lnTo>
                    <a:pt x="6350000" y="2540000"/>
                  </a:lnTo>
                  <a:cubicBezTo>
                    <a:pt x="6350000" y="1136650"/>
                    <a:pt x="5213350" y="0"/>
                    <a:pt x="3810000" y="0"/>
                  </a:cubicBezTo>
                  <a:lnTo>
                    <a:pt x="3810000" y="0"/>
                  </a:lnTo>
                  <a:close/>
                </a:path>
              </a:pathLst>
            </a:custGeom>
            <a:solidFill>
              <a:srgbClr val="E1C340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2" name="Group 11">
            <a:extLst>
              <a:ext uri="{FF2B5EF4-FFF2-40B4-BE49-F238E27FC236}">
                <a16:creationId xmlns:a16="http://schemas.microsoft.com/office/drawing/2014/main" id="{84DC5625-66EF-2514-11A5-88C7EFE9BB24}"/>
              </a:ext>
            </a:extLst>
          </p:cNvPr>
          <p:cNvGrpSpPr>
            <a:grpSpLocks noChangeAspect="1"/>
          </p:cNvGrpSpPr>
          <p:nvPr/>
        </p:nvGrpSpPr>
        <p:grpSpPr>
          <a:xfrm>
            <a:off x="8920884" y="3632834"/>
            <a:ext cx="2539366" cy="2539366"/>
            <a:chOff x="0" y="0"/>
            <a:chExt cx="6350000" cy="6350000"/>
          </a:xfrm>
        </p:grpSpPr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AB8D39-2078-0620-EA31-D42DE9CBA437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810000" y="6350000"/>
                  </a:moveTo>
                  <a:lnTo>
                    <a:pt x="2540000" y="6350000"/>
                  </a:lnTo>
                  <a:cubicBezTo>
                    <a:pt x="1136650" y="6350000"/>
                    <a:pt x="0" y="5213350"/>
                    <a:pt x="0" y="3810000"/>
                  </a:cubicBezTo>
                  <a:lnTo>
                    <a:pt x="0" y="2540000"/>
                  </a:lnTo>
                  <a:cubicBezTo>
                    <a:pt x="0" y="1136650"/>
                    <a:pt x="1136650" y="0"/>
                    <a:pt x="2540000" y="0"/>
                  </a:cubicBezTo>
                  <a:lnTo>
                    <a:pt x="3810000" y="0"/>
                  </a:lnTo>
                  <a:cubicBezTo>
                    <a:pt x="5213350" y="0"/>
                    <a:pt x="6350000" y="1136650"/>
                    <a:pt x="6350000" y="2540000"/>
                  </a:cubicBezTo>
                  <a:lnTo>
                    <a:pt x="6350000" y="3810000"/>
                  </a:lnTo>
                  <a:cubicBezTo>
                    <a:pt x="6350000" y="5213350"/>
                    <a:pt x="5213350" y="6350000"/>
                    <a:pt x="3810000" y="6350000"/>
                  </a:cubicBezTo>
                  <a:close/>
                </a:path>
              </a:pathLst>
            </a:custGeom>
            <a:blipFill>
              <a:blip r:embed="rId9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76768BE6-0A08-B9C0-6CBA-FF53238376A6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810000" y="19050"/>
                  </a:moveTo>
                  <a:cubicBezTo>
                    <a:pt x="4150360" y="19050"/>
                    <a:pt x="4480560" y="85090"/>
                    <a:pt x="4791710" y="217170"/>
                  </a:cubicBezTo>
                  <a:cubicBezTo>
                    <a:pt x="5091430" y="344170"/>
                    <a:pt x="5361940" y="525780"/>
                    <a:pt x="5593080" y="756920"/>
                  </a:cubicBezTo>
                  <a:cubicBezTo>
                    <a:pt x="5824220" y="988060"/>
                    <a:pt x="6005830" y="1258570"/>
                    <a:pt x="6132830" y="1558290"/>
                  </a:cubicBezTo>
                  <a:cubicBezTo>
                    <a:pt x="6263640" y="1869440"/>
                    <a:pt x="6330950" y="2199640"/>
                    <a:pt x="6330950" y="2540000"/>
                  </a:cubicBezTo>
                  <a:lnTo>
                    <a:pt x="6330950" y="3810000"/>
                  </a:lnTo>
                  <a:cubicBezTo>
                    <a:pt x="6330950" y="4150360"/>
                    <a:pt x="6264910" y="4480560"/>
                    <a:pt x="6132830" y="4791710"/>
                  </a:cubicBezTo>
                  <a:cubicBezTo>
                    <a:pt x="6005830" y="5091430"/>
                    <a:pt x="5824220" y="5361940"/>
                    <a:pt x="5593080" y="5593080"/>
                  </a:cubicBezTo>
                  <a:cubicBezTo>
                    <a:pt x="5361940" y="5824220"/>
                    <a:pt x="5091430" y="6005830"/>
                    <a:pt x="4791710" y="6132830"/>
                  </a:cubicBezTo>
                  <a:cubicBezTo>
                    <a:pt x="4480560" y="6263640"/>
                    <a:pt x="4150360" y="6330950"/>
                    <a:pt x="3810000" y="6330950"/>
                  </a:cubicBezTo>
                  <a:lnTo>
                    <a:pt x="2540000" y="6330950"/>
                  </a:lnTo>
                  <a:cubicBezTo>
                    <a:pt x="2199640" y="6330950"/>
                    <a:pt x="1869440" y="6264910"/>
                    <a:pt x="1558290" y="6132830"/>
                  </a:cubicBezTo>
                  <a:cubicBezTo>
                    <a:pt x="1258570" y="6005830"/>
                    <a:pt x="988060" y="5824220"/>
                    <a:pt x="756920" y="5593080"/>
                  </a:cubicBezTo>
                  <a:cubicBezTo>
                    <a:pt x="525780" y="5361940"/>
                    <a:pt x="344170" y="5091430"/>
                    <a:pt x="217170" y="4791710"/>
                  </a:cubicBezTo>
                  <a:cubicBezTo>
                    <a:pt x="85090" y="4480560"/>
                    <a:pt x="19050" y="4150360"/>
                    <a:pt x="19050" y="3810000"/>
                  </a:cubicBezTo>
                  <a:lnTo>
                    <a:pt x="19050" y="2540000"/>
                  </a:lnTo>
                  <a:cubicBezTo>
                    <a:pt x="19050" y="2199640"/>
                    <a:pt x="85090" y="1869440"/>
                    <a:pt x="217170" y="1558290"/>
                  </a:cubicBezTo>
                  <a:cubicBezTo>
                    <a:pt x="344170" y="1258570"/>
                    <a:pt x="525780" y="988060"/>
                    <a:pt x="756920" y="756920"/>
                  </a:cubicBezTo>
                  <a:cubicBezTo>
                    <a:pt x="988060" y="525780"/>
                    <a:pt x="1258570" y="344170"/>
                    <a:pt x="1558290" y="217170"/>
                  </a:cubicBezTo>
                  <a:cubicBezTo>
                    <a:pt x="1869440" y="85090"/>
                    <a:pt x="2199640" y="19050"/>
                    <a:pt x="2540000" y="19050"/>
                  </a:cubicBezTo>
                  <a:lnTo>
                    <a:pt x="3810000" y="19050"/>
                  </a:lnTo>
                  <a:moveTo>
                    <a:pt x="3810000" y="0"/>
                  </a:moveTo>
                  <a:lnTo>
                    <a:pt x="2540000" y="0"/>
                  </a:lnTo>
                  <a:cubicBezTo>
                    <a:pt x="1136650" y="0"/>
                    <a:pt x="0" y="1136650"/>
                    <a:pt x="0" y="2540000"/>
                  </a:cubicBezTo>
                  <a:lnTo>
                    <a:pt x="0" y="3810000"/>
                  </a:lnTo>
                  <a:cubicBezTo>
                    <a:pt x="0" y="5213350"/>
                    <a:pt x="1136650" y="6350000"/>
                    <a:pt x="2540000" y="6350000"/>
                  </a:cubicBezTo>
                  <a:lnTo>
                    <a:pt x="3810000" y="6350000"/>
                  </a:lnTo>
                  <a:cubicBezTo>
                    <a:pt x="5213350" y="6350000"/>
                    <a:pt x="6350000" y="5213350"/>
                    <a:pt x="6350000" y="3810000"/>
                  </a:cubicBezTo>
                  <a:lnTo>
                    <a:pt x="6350000" y="2540000"/>
                  </a:lnTo>
                  <a:cubicBezTo>
                    <a:pt x="6350000" y="1136650"/>
                    <a:pt x="5213350" y="0"/>
                    <a:pt x="3810000" y="0"/>
                  </a:cubicBezTo>
                  <a:lnTo>
                    <a:pt x="3810000" y="0"/>
                  </a:lnTo>
                  <a:close/>
                </a:path>
              </a:pathLst>
            </a:custGeom>
            <a:solidFill>
              <a:srgbClr val="E1C340"/>
            </a:solid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25" name="TextBox 14">
            <a:extLst>
              <a:ext uri="{FF2B5EF4-FFF2-40B4-BE49-F238E27FC236}">
                <a16:creationId xmlns:a16="http://schemas.microsoft.com/office/drawing/2014/main" id="{89A06F25-FBAA-2773-F8A0-9714BBE63824}"/>
              </a:ext>
            </a:extLst>
          </p:cNvPr>
          <p:cNvSpPr txBox="1"/>
          <p:nvPr/>
        </p:nvSpPr>
        <p:spPr>
          <a:xfrm>
            <a:off x="685800" y="685800"/>
            <a:ext cx="4802486" cy="1697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44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Mastering Specialized Careers</a:t>
            </a:r>
          </a:p>
        </p:txBody>
      </p:sp>
      <p:sp>
        <p:nvSpPr>
          <p:cNvPr id="26" name="TextBox 15">
            <a:extLst>
              <a:ext uri="{FF2B5EF4-FFF2-40B4-BE49-F238E27FC236}">
                <a16:creationId xmlns:a16="http://schemas.microsoft.com/office/drawing/2014/main" id="{E3B3CF09-18C6-E4D8-5FA5-4118DA4A2A0B}"/>
              </a:ext>
            </a:extLst>
          </p:cNvPr>
          <p:cNvSpPr txBox="1"/>
          <p:nvPr/>
        </p:nvSpPr>
        <p:spPr>
          <a:xfrm>
            <a:off x="78086" y="2383188"/>
            <a:ext cx="5410200" cy="307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9777" lvl="1" indent="-359888">
              <a:lnSpc>
                <a:spcPts val="4000"/>
              </a:lnSpc>
              <a:buFont typeface="Arial"/>
              <a:buChar char="•"/>
            </a:pPr>
            <a:r>
              <a:rPr lang="en-US" sz="333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Career &amp; Technical Education (CTE)</a:t>
            </a:r>
          </a:p>
          <a:p>
            <a:pPr marL="719777" lvl="1" indent="-359888">
              <a:lnSpc>
                <a:spcPts val="4000"/>
              </a:lnSpc>
              <a:buFont typeface="Arial"/>
              <a:buChar char="•"/>
            </a:pPr>
            <a:r>
              <a:rPr lang="en-US" sz="333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Advanced Military Pathways</a:t>
            </a:r>
          </a:p>
          <a:p>
            <a:pPr marL="719777" lvl="1" indent="-359888">
              <a:lnSpc>
                <a:spcPts val="4000"/>
              </a:lnSpc>
              <a:buFont typeface="Arial"/>
              <a:buChar char="•"/>
            </a:pPr>
            <a:r>
              <a:rPr lang="en-US" sz="333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High-Demand Technical Skills</a:t>
            </a:r>
          </a:p>
        </p:txBody>
      </p:sp>
    </p:spTree>
    <p:extLst>
      <p:ext uri="{BB962C8B-B14F-4D97-AF65-F5344CB8AC3E}">
        <p14:creationId xmlns:p14="http://schemas.microsoft.com/office/powerpoint/2010/main" val="33282068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20000">
        <p15:prstTrans prst="peelOff"/>
      </p:transition>
    </mc:Choice>
    <mc:Fallback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5AA438-9F47-FC04-8279-F2F0F1942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24EFBF6-25D5-C147-2BD3-B23BC6C8C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9A29A6-C2CE-AD40-DD5F-0602111A3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D934B7-03D5-C02D-0C51-695C7565F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7BC7422-16DB-E5A3-29C8-0012AB9CE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89DD31-65AF-85A9-170D-AB81CF85D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15F5A3-A9B6-720D-1F80-C62835108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552813"/>
            <a:ext cx="11099352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95AAF979-8667-7D07-0B06-08AEF1ABEB61}"/>
              </a:ext>
            </a:extLst>
          </p:cNvPr>
          <p:cNvSpPr txBox="1"/>
          <p:nvPr/>
        </p:nvSpPr>
        <p:spPr>
          <a:xfrm>
            <a:off x="7693025" y="1429430"/>
            <a:ext cx="5105984" cy="260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     Built for Students, 	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Parents,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&amp;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Community-Based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Organizations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After-school Programs </a:t>
            </a:r>
          </a:p>
        </p:txBody>
      </p:sp>
      <p:pic>
        <p:nvPicPr>
          <p:cNvPr id="3" name="download (34)">
            <a:hlinkClick r:id="" action="ppaction://media"/>
            <a:extLst>
              <a:ext uri="{FF2B5EF4-FFF2-40B4-BE49-F238E27FC236}">
                <a16:creationId xmlns:a16="http://schemas.microsoft.com/office/drawing/2014/main" id="{2FA0039C-5ECC-98E0-EEC2-F6A9F9CBA4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40817" y="3757083"/>
            <a:ext cx="406400" cy="406400"/>
          </a:xfrm>
          <a:prstGeom prst="rect">
            <a:avLst/>
          </a:prstGeom>
        </p:spPr>
      </p:pic>
      <p:grpSp>
        <p:nvGrpSpPr>
          <p:cNvPr id="4" name="Group 4">
            <a:extLst>
              <a:ext uri="{FF2B5EF4-FFF2-40B4-BE49-F238E27FC236}">
                <a16:creationId xmlns:a16="http://schemas.microsoft.com/office/drawing/2014/main" id="{37806072-6C41-CD70-B423-BC73821DA063}"/>
              </a:ext>
            </a:extLst>
          </p:cNvPr>
          <p:cNvGrpSpPr/>
          <p:nvPr/>
        </p:nvGrpSpPr>
        <p:grpSpPr>
          <a:xfrm>
            <a:off x="6096000" y="1152278"/>
            <a:ext cx="5410200" cy="4356738"/>
            <a:chOff x="0" y="932956"/>
            <a:chExt cx="10820400" cy="871347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8A961A3-EB9F-3175-653A-45B9D283B925}"/>
                </a:ext>
              </a:extLst>
            </p:cNvPr>
            <p:cNvSpPr txBox="1"/>
            <p:nvPr/>
          </p:nvSpPr>
          <p:spPr>
            <a:xfrm>
              <a:off x="863860" y="932956"/>
              <a:ext cx="9604972" cy="2257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00"/>
                </a:lnSpc>
              </a:pPr>
              <a:r>
                <a:rPr lang="en-US" sz="3667" b="1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Fueling the Next Entrepreneur</a:t>
              </a:r>
            </a:p>
          </p:txBody>
        </p:sp>
        <p:sp>
          <p:nvSpPr>
            <p:cNvPr id="27" name="TextBox 6">
              <a:extLst>
                <a:ext uri="{FF2B5EF4-FFF2-40B4-BE49-F238E27FC236}">
                  <a16:creationId xmlns:a16="http://schemas.microsoft.com/office/drawing/2014/main" id="{80432755-9E47-7D84-1262-BB7480E7F68F}"/>
                </a:ext>
              </a:extLst>
            </p:cNvPr>
            <p:cNvSpPr txBox="1"/>
            <p:nvPr/>
          </p:nvSpPr>
          <p:spPr>
            <a:xfrm>
              <a:off x="0" y="3490900"/>
              <a:ext cx="10820400" cy="61555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19777" lvl="1" indent="-359888">
                <a:lnSpc>
                  <a:spcPts val="4000"/>
                </a:lnSpc>
                <a:buFont typeface="Arial"/>
                <a:buChar char="•"/>
              </a:pPr>
              <a:r>
                <a:rPr lang="en-US" sz="3334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Entrepreneurial Mentorship</a:t>
              </a:r>
            </a:p>
            <a:p>
              <a:pPr marL="719777" lvl="1" indent="-359888">
                <a:lnSpc>
                  <a:spcPts val="4000"/>
                </a:lnSpc>
                <a:buFont typeface="Arial"/>
                <a:buChar char="•"/>
              </a:pPr>
              <a:r>
                <a:rPr lang="en-US" sz="3334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Business Incubator Access</a:t>
              </a:r>
            </a:p>
            <a:p>
              <a:pPr marL="719777" lvl="1" indent="-359888">
                <a:lnSpc>
                  <a:spcPts val="4000"/>
                </a:lnSpc>
                <a:buFont typeface="Arial"/>
                <a:buChar char="•"/>
              </a:pPr>
              <a:r>
                <a:rPr lang="en-US" sz="3334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Seed Funding Opportunities</a:t>
              </a: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C150FF2F-CDFB-2C66-1687-F0C1E57B60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630" y="1499379"/>
            <a:ext cx="4709212" cy="401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870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20000">
        <p15:prstTrans prst="peelOff"/>
      </p:transition>
    </mc:Choice>
    <mc:Fallback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5AA438-9F47-FC04-8279-F2F0F1942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24EFBF6-25D5-C147-2BD3-B23BC6C8C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9A29A6-C2CE-AD40-DD5F-0602111A3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D934B7-03D5-C02D-0C51-695C7565F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7BC7422-16DB-E5A3-29C8-0012AB9CE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89DD31-65AF-85A9-170D-AB81CF85D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15F5A3-A9B6-720D-1F80-C62835108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552813"/>
            <a:ext cx="11099352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95AAF979-8667-7D07-0B06-08AEF1ABEB61}"/>
              </a:ext>
            </a:extLst>
          </p:cNvPr>
          <p:cNvSpPr txBox="1"/>
          <p:nvPr/>
        </p:nvSpPr>
        <p:spPr>
          <a:xfrm>
            <a:off x="7693025" y="1429430"/>
            <a:ext cx="5105984" cy="260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     Built for Students, 	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Parents,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&amp;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Community-Based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Organizations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After-school Programs </a:t>
            </a:r>
          </a:p>
        </p:txBody>
      </p:sp>
      <p:pic>
        <p:nvPicPr>
          <p:cNvPr id="2" name="download (36)">
            <a:hlinkClick r:id="" action="ppaction://media"/>
            <a:extLst>
              <a:ext uri="{FF2B5EF4-FFF2-40B4-BE49-F238E27FC236}">
                <a16:creationId xmlns:a16="http://schemas.microsoft.com/office/drawing/2014/main" id="{8A3CC322-1D8F-4FA3-7F69-9783D4FA1E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03719" y="87860"/>
            <a:ext cx="406400" cy="406400"/>
          </a:xfrm>
          <a:prstGeom prst="rect">
            <a:avLst/>
          </a:prstGeom>
        </p:spPr>
      </p:pic>
      <p:grpSp>
        <p:nvGrpSpPr>
          <p:cNvPr id="5" name="Group 2">
            <a:extLst>
              <a:ext uri="{FF2B5EF4-FFF2-40B4-BE49-F238E27FC236}">
                <a16:creationId xmlns:a16="http://schemas.microsoft.com/office/drawing/2014/main" id="{14FFCA97-A368-085C-B0E5-6F55F66831FC}"/>
              </a:ext>
            </a:extLst>
          </p:cNvPr>
          <p:cNvGrpSpPr/>
          <p:nvPr/>
        </p:nvGrpSpPr>
        <p:grpSpPr>
          <a:xfrm>
            <a:off x="927028" y="1066366"/>
            <a:ext cx="5616251" cy="3966135"/>
            <a:chOff x="0" y="787285"/>
            <a:chExt cx="10820400" cy="7651947"/>
          </a:xfrm>
        </p:grpSpPr>
        <p:sp>
          <p:nvSpPr>
            <p:cNvPr id="7" name="TextBox 3">
              <a:extLst>
                <a:ext uri="{FF2B5EF4-FFF2-40B4-BE49-F238E27FC236}">
                  <a16:creationId xmlns:a16="http://schemas.microsoft.com/office/drawing/2014/main" id="{A2B4F12E-BC98-DDAF-6278-1D00754483AA}"/>
                </a:ext>
              </a:extLst>
            </p:cNvPr>
            <p:cNvSpPr txBox="1"/>
            <p:nvPr/>
          </p:nvSpPr>
          <p:spPr>
            <a:xfrm>
              <a:off x="921812" y="787285"/>
              <a:ext cx="9604972" cy="21861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00"/>
                </a:lnSpc>
              </a:pPr>
              <a:r>
                <a:rPr lang="en-US" sz="4400" b="1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Playing at the Next Level</a:t>
              </a:r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16FF8A00-E2E5-3E7A-D78E-5B1FE6756CF9}"/>
                </a:ext>
              </a:extLst>
            </p:cNvPr>
            <p:cNvSpPr txBox="1"/>
            <p:nvPr/>
          </p:nvSpPr>
          <p:spPr>
            <a:xfrm>
              <a:off x="0" y="3490900"/>
              <a:ext cx="10820400" cy="49483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19777" lvl="1" indent="-359888">
                <a:lnSpc>
                  <a:spcPts val="4000"/>
                </a:lnSpc>
                <a:buFont typeface="Arial"/>
                <a:buChar char="•"/>
              </a:pPr>
              <a:r>
                <a:rPr lang="en-US" sz="3334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NCAA Division Standards</a:t>
              </a:r>
            </a:p>
            <a:p>
              <a:pPr marL="719777" lvl="1" indent="-359888">
                <a:lnSpc>
                  <a:spcPts val="4000"/>
                </a:lnSpc>
                <a:buFont typeface="Arial"/>
                <a:buChar char="•"/>
              </a:pPr>
              <a:r>
                <a:rPr lang="en-US" sz="3334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Clearinghouse Registration</a:t>
              </a:r>
            </a:p>
            <a:p>
              <a:pPr marL="719777" lvl="1" indent="-359888">
                <a:lnSpc>
                  <a:spcPts val="4000"/>
                </a:lnSpc>
                <a:buFont typeface="Arial"/>
                <a:buChar char="•"/>
              </a:pPr>
              <a:r>
                <a:rPr lang="en-US" sz="3334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PlayNAIA</a:t>
              </a:r>
              <a:r>
                <a:rPr lang="en-US" sz="3334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Academic Criteria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AE9934E1-1B9C-09B4-D65D-55593D43C8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479" y="658302"/>
            <a:ext cx="3809913" cy="57148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797941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20000">
        <p15:prstTrans prst="peelOff"/>
      </p:transition>
    </mc:Choice>
    <mc:Fallback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5AA438-9F47-FC04-8279-F2F0F1942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24EFBF6-25D5-C147-2BD3-B23BC6C8C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9A29A6-C2CE-AD40-DD5F-0602111A3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D934B7-03D5-C02D-0C51-695C7565F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7BC7422-16DB-E5A3-29C8-0012AB9CE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89DD31-65AF-85A9-170D-AB81CF85D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15F5A3-A9B6-720D-1F80-C62835108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552813"/>
            <a:ext cx="11099352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95AAF979-8667-7D07-0B06-08AEF1ABEB61}"/>
              </a:ext>
            </a:extLst>
          </p:cNvPr>
          <p:cNvSpPr txBox="1"/>
          <p:nvPr/>
        </p:nvSpPr>
        <p:spPr>
          <a:xfrm>
            <a:off x="7693025" y="1429430"/>
            <a:ext cx="5105984" cy="260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     Built for Students, 	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Parents,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&amp;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Community-Based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Organizations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After-school Programs </a:t>
            </a:r>
          </a:p>
        </p:txBody>
      </p:sp>
      <p:pic>
        <p:nvPicPr>
          <p:cNvPr id="3" name="download (37)">
            <a:hlinkClick r:id="" action="ppaction://media"/>
            <a:extLst>
              <a:ext uri="{FF2B5EF4-FFF2-40B4-BE49-F238E27FC236}">
                <a16:creationId xmlns:a16="http://schemas.microsoft.com/office/drawing/2014/main" id="{6AC2D52D-1326-CF51-DC34-3A5FE0C35A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57259" y="3508375"/>
            <a:ext cx="406400" cy="406400"/>
          </a:xfrm>
          <a:prstGeom prst="rect">
            <a:avLst/>
          </a:prstGeom>
        </p:spPr>
      </p:pic>
      <p:grpSp>
        <p:nvGrpSpPr>
          <p:cNvPr id="4" name="Group 2">
            <a:extLst>
              <a:ext uri="{FF2B5EF4-FFF2-40B4-BE49-F238E27FC236}">
                <a16:creationId xmlns:a16="http://schemas.microsoft.com/office/drawing/2014/main" id="{78561E32-6525-61CA-EFE6-17D38697E77A}"/>
              </a:ext>
            </a:extLst>
          </p:cNvPr>
          <p:cNvGrpSpPr/>
          <p:nvPr/>
        </p:nvGrpSpPr>
        <p:grpSpPr>
          <a:xfrm>
            <a:off x="5691632" y="685800"/>
            <a:ext cx="5765800" cy="4034755"/>
            <a:chOff x="-91521" y="0"/>
            <a:chExt cx="10820400" cy="7572159"/>
          </a:xfrm>
        </p:grpSpPr>
        <p:sp>
          <p:nvSpPr>
            <p:cNvPr id="6" name="TextBox 3">
              <a:extLst>
                <a:ext uri="{FF2B5EF4-FFF2-40B4-BE49-F238E27FC236}">
                  <a16:creationId xmlns:a16="http://schemas.microsoft.com/office/drawing/2014/main" id="{90F26A52-6381-0FE5-A949-5A6F031A0D69}"/>
                </a:ext>
              </a:extLst>
            </p:cNvPr>
            <p:cNvSpPr txBox="1"/>
            <p:nvPr/>
          </p:nvSpPr>
          <p:spPr>
            <a:xfrm>
              <a:off x="685800" y="0"/>
              <a:ext cx="9604973" cy="21265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00"/>
                </a:lnSpc>
              </a:pPr>
              <a:r>
                <a:rPr lang="en-US" sz="4400" b="1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Navigating the NIL Era</a:t>
              </a:r>
            </a:p>
          </p:txBody>
        </p:sp>
        <p:sp>
          <p:nvSpPr>
            <p:cNvPr id="15" name="TextBox 4">
              <a:extLst>
                <a:ext uri="{FF2B5EF4-FFF2-40B4-BE49-F238E27FC236}">
                  <a16:creationId xmlns:a16="http://schemas.microsoft.com/office/drawing/2014/main" id="{B0F0C239-0812-EFB0-5296-90EF58B21A70}"/>
                </a:ext>
              </a:extLst>
            </p:cNvPr>
            <p:cNvSpPr txBox="1"/>
            <p:nvPr/>
          </p:nvSpPr>
          <p:spPr>
            <a:xfrm>
              <a:off x="-91521" y="2758704"/>
              <a:ext cx="10820400" cy="4813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19777" lvl="1" indent="-359888">
                <a:lnSpc>
                  <a:spcPts val="4000"/>
                </a:lnSpc>
                <a:buFont typeface="Arial"/>
                <a:buChar char="•"/>
              </a:pPr>
              <a:r>
                <a:rPr lang="en-US" sz="3334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Financial Opportunities</a:t>
              </a:r>
            </a:p>
            <a:p>
              <a:pPr marL="719777" lvl="1" indent="-359888">
                <a:lnSpc>
                  <a:spcPts val="4000"/>
                </a:lnSpc>
                <a:buFont typeface="Arial"/>
                <a:buChar char="•"/>
              </a:pPr>
              <a:r>
                <a:rPr lang="en-US" sz="3334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Professional Responsibilities</a:t>
              </a:r>
            </a:p>
            <a:p>
              <a:pPr marL="719777" lvl="1" indent="-359888">
                <a:lnSpc>
                  <a:spcPts val="4000"/>
                </a:lnSpc>
                <a:buFont typeface="Arial"/>
                <a:buChar char="•"/>
              </a:pPr>
              <a:r>
                <a:rPr lang="en-US" sz="3334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Name, Image, &amp; Likeness</a:t>
              </a:r>
            </a:p>
            <a:p>
              <a:pPr marL="719777" lvl="1" indent="-359888">
                <a:lnSpc>
                  <a:spcPts val="4000"/>
                </a:lnSpc>
                <a:buFont typeface="Arial"/>
                <a:buChar char="•"/>
              </a:pPr>
              <a:r>
                <a:rPr lang="en-US" sz="3334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Pros and Cons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905411A6-7B27-D966-C855-C60E29893F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031" y="705223"/>
            <a:ext cx="4318000" cy="556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709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20000">
        <p15:prstTrans prst="peelOff"/>
      </p:transition>
    </mc:Choice>
    <mc:Fallback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5AA438-9F47-FC04-8279-F2F0F1942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24EFBF6-25D5-C147-2BD3-B23BC6C8C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9A29A6-C2CE-AD40-DD5F-0602111A3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D934B7-03D5-C02D-0C51-695C7565F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7BC7422-16DB-E5A3-29C8-0012AB9CE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89DD31-65AF-85A9-170D-AB81CF85D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15F5A3-A9B6-720D-1F80-C62835108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552813"/>
            <a:ext cx="11099352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95AAF979-8667-7D07-0B06-08AEF1ABEB61}"/>
              </a:ext>
            </a:extLst>
          </p:cNvPr>
          <p:cNvSpPr txBox="1"/>
          <p:nvPr/>
        </p:nvSpPr>
        <p:spPr>
          <a:xfrm>
            <a:off x="7693025" y="1429430"/>
            <a:ext cx="5105984" cy="260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     Built for Students, 	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Parents,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&amp;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Community-Based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Organizations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After-school Programs </a:t>
            </a:r>
          </a:p>
        </p:txBody>
      </p:sp>
      <p:pic>
        <p:nvPicPr>
          <p:cNvPr id="2" name="download (38)">
            <a:hlinkClick r:id="" action="ppaction://media"/>
            <a:extLst>
              <a:ext uri="{FF2B5EF4-FFF2-40B4-BE49-F238E27FC236}">
                <a16:creationId xmlns:a16="http://schemas.microsoft.com/office/drawing/2014/main" id="{75074333-220D-2A10-08CB-E68DD12D76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23217" y="2504017"/>
            <a:ext cx="406400" cy="406400"/>
          </a:xfrm>
          <a:prstGeom prst="rect">
            <a:avLst/>
          </a:prstGeom>
        </p:spPr>
      </p:pic>
      <p:grpSp>
        <p:nvGrpSpPr>
          <p:cNvPr id="5" name="Group 2">
            <a:extLst>
              <a:ext uri="{FF2B5EF4-FFF2-40B4-BE49-F238E27FC236}">
                <a16:creationId xmlns:a16="http://schemas.microsoft.com/office/drawing/2014/main" id="{CBDA8EA4-709F-74E3-38DD-28AF8C42DBCD}"/>
              </a:ext>
            </a:extLst>
          </p:cNvPr>
          <p:cNvGrpSpPr/>
          <p:nvPr/>
        </p:nvGrpSpPr>
        <p:grpSpPr>
          <a:xfrm>
            <a:off x="6438900" y="1196781"/>
            <a:ext cx="5067300" cy="4981769"/>
            <a:chOff x="0" y="0"/>
            <a:chExt cx="6459021" cy="6350000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803389B7-D43C-4B3B-9A6F-56B077EACCBB}"/>
                </a:ext>
              </a:extLst>
            </p:cNvPr>
            <p:cNvSpPr/>
            <p:nvPr/>
          </p:nvSpPr>
          <p:spPr>
            <a:xfrm>
              <a:off x="0" y="0"/>
              <a:ext cx="6459021" cy="6350000"/>
            </a:xfrm>
            <a:custGeom>
              <a:avLst/>
              <a:gdLst/>
              <a:ahLst/>
              <a:cxnLst/>
              <a:rect l="l" t="t" r="r" b="b"/>
              <a:pathLst>
                <a:path w="6459021" h="6350000">
                  <a:moveTo>
                    <a:pt x="4551026" y="0"/>
                  </a:moveTo>
                  <a:lnTo>
                    <a:pt x="1907995" y="0"/>
                  </a:lnTo>
                  <a:cubicBezTo>
                    <a:pt x="853883" y="0"/>
                    <a:pt x="0" y="839470"/>
                    <a:pt x="0" y="1875790"/>
                  </a:cubicBezTo>
                  <a:lnTo>
                    <a:pt x="0" y="4474210"/>
                  </a:lnTo>
                  <a:cubicBezTo>
                    <a:pt x="0" y="5510530"/>
                    <a:pt x="853883" y="6350000"/>
                    <a:pt x="1907995" y="6350000"/>
                  </a:cubicBezTo>
                  <a:lnTo>
                    <a:pt x="4551027" y="6350000"/>
                  </a:lnTo>
                  <a:cubicBezTo>
                    <a:pt x="5605139" y="6350000"/>
                    <a:pt x="6459021" y="5510530"/>
                    <a:pt x="6459021" y="4474210"/>
                  </a:cubicBezTo>
                  <a:lnTo>
                    <a:pt x="6459021" y="1875790"/>
                  </a:lnTo>
                  <a:cubicBezTo>
                    <a:pt x="6459021" y="839470"/>
                    <a:pt x="5605139" y="0"/>
                    <a:pt x="4551026" y="0"/>
                  </a:cubicBezTo>
                  <a:close/>
                </a:path>
              </a:pathLst>
            </a:custGeom>
            <a:blipFill>
              <a:blip r:embed="rId6"/>
              <a:stretch>
                <a:fillRect l="-29030" r="-18253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9" name="Group 4">
            <a:extLst>
              <a:ext uri="{FF2B5EF4-FFF2-40B4-BE49-F238E27FC236}">
                <a16:creationId xmlns:a16="http://schemas.microsoft.com/office/drawing/2014/main" id="{405ECDE0-1A74-8FB7-AD69-128BDA1FFCCB}"/>
              </a:ext>
            </a:extLst>
          </p:cNvPr>
          <p:cNvGrpSpPr/>
          <p:nvPr/>
        </p:nvGrpSpPr>
        <p:grpSpPr>
          <a:xfrm>
            <a:off x="355600" y="1067726"/>
            <a:ext cx="5936602" cy="3714283"/>
            <a:chOff x="0" y="503710"/>
            <a:chExt cx="10820400" cy="6674091"/>
          </a:xfrm>
        </p:grpSpPr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97AEFB1F-2F76-04D1-A66A-81985F1B596E}"/>
                </a:ext>
              </a:extLst>
            </p:cNvPr>
            <p:cNvSpPr txBox="1"/>
            <p:nvPr/>
          </p:nvSpPr>
          <p:spPr>
            <a:xfrm>
              <a:off x="628296" y="503710"/>
              <a:ext cx="9604973" cy="20360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00"/>
                </a:lnSpc>
              </a:pPr>
              <a:r>
                <a:rPr lang="en-US" sz="4400" b="1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Unlock Your Free Access</a:t>
              </a:r>
            </a:p>
          </p:txBody>
        </p:sp>
        <p:sp>
          <p:nvSpPr>
            <p:cNvPr id="19" name="TextBox 6">
              <a:extLst>
                <a:ext uri="{FF2B5EF4-FFF2-40B4-BE49-F238E27FC236}">
                  <a16:creationId xmlns:a16="http://schemas.microsoft.com/office/drawing/2014/main" id="{C6673ABD-4800-0980-4F00-7EC764EB5FD1}"/>
                </a:ext>
              </a:extLst>
            </p:cNvPr>
            <p:cNvSpPr txBox="1"/>
            <p:nvPr/>
          </p:nvSpPr>
          <p:spPr>
            <a:xfrm>
              <a:off x="0" y="3490900"/>
              <a:ext cx="10820400" cy="36869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19777" lvl="1" indent="-359888">
                <a:lnSpc>
                  <a:spcPts val="4000"/>
                </a:lnSpc>
                <a:buFont typeface="Arial"/>
                <a:buChar char="•"/>
              </a:pPr>
              <a:r>
                <a:rPr lang="en-US" sz="3334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Unlimited Video Access</a:t>
              </a:r>
            </a:p>
            <a:p>
              <a:pPr marL="719777" lvl="1" indent="-359888">
                <a:lnSpc>
                  <a:spcPts val="4000"/>
                </a:lnSpc>
                <a:buFont typeface="Arial"/>
                <a:buChar char="•"/>
              </a:pPr>
              <a:r>
                <a:rPr lang="en-US" sz="3334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Parent &amp; Student Support</a:t>
              </a:r>
            </a:p>
            <a:p>
              <a:pPr marL="719777" lvl="1" indent="-359888">
                <a:lnSpc>
                  <a:spcPts val="4000"/>
                </a:lnSpc>
                <a:buFont typeface="Arial"/>
                <a:buChar char="•"/>
              </a:pPr>
              <a:r>
                <a:rPr lang="en-US" sz="3334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Community Organization Tools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DCE643D-4F4C-24F4-F470-FCF03A7DD737}"/>
              </a:ext>
            </a:extLst>
          </p:cNvPr>
          <p:cNvSpPr txBox="1"/>
          <p:nvPr/>
        </p:nvSpPr>
        <p:spPr>
          <a:xfrm>
            <a:off x="863600" y="5562600"/>
            <a:ext cx="5428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Workshop videos are accessible after signup!</a:t>
            </a:r>
          </a:p>
        </p:txBody>
      </p:sp>
    </p:spTree>
    <p:extLst>
      <p:ext uri="{BB962C8B-B14F-4D97-AF65-F5344CB8AC3E}">
        <p14:creationId xmlns:p14="http://schemas.microsoft.com/office/powerpoint/2010/main" val="13765588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20000">
        <p15:prstTrans prst="peelOff"/>
      </p:transition>
    </mc:Choice>
    <mc:Fallback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7E5381-2623-8106-B167-811B04813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54E6D0-A14C-40BE-8E45-081517266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516C1EB-8D62-4BF0-92B5-02E6AE43B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737E5B8-8F31-4942-B159-B213C4D6D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F530DA-C7D1-4968-8F8A-8700C2BB2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552813"/>
            <a:ext cx="11099352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F1C4F7-3BC9-7786-F39C-68C62CF695A8}"/>
              </a:ext>
            </a:extLst>
          </p:cNvPr>
          <p:cNvSpPr txBox="1"/>
          <p:nvPr/>
        </p:nvSpPr>
        <p:spPr>
          <a:xfrm>
            <a:off x="2263515" y="390374"/>
            <a:ext cx="51566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2D55AA1-C66F-2F07-FC37-052BC0DD6E69}"/>
              </a:ext>
            </a:extLst>
          </p:cNvPr>
          <p:cNvSpPr/>
          <p:nvPr/>
        </p:nvSpPr>
        <p:spPr>
          <a:xfrm>
            <a:off x="619081" y="671137"/>
            <a:ext cx="10932820" cy="19255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AC5A966-D99E-A3F8-8910-8A79075831DA}"/>
              </a:ext>
            </a:extLst>
          </p:cNvPr>
          <p:cNvGrpSpPr/>
          <p:nvPr/>
        </p:nvGrpSpPr>
        <p:grpSpPr>
          <a:xfrm>
            <a:off x="755715" y="758910"/>
            <a:ext cx="10818334" cy="1758383"/>
            <a:chOff x="671630" y="2664522"/>
            <a:chExt cx="10818334" cy="175838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38A05D8-8C8F-294D-EE65-F546D6311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1630" y="2763790"/>
              <a:ext cx="1410247" cy="165911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FD66C36-81FC-DD8A-FEDC-0B7015072943}"/>
                </a:ext>
              </a:extLst>
            </p:cNvPr>
            <p:cNvSpPr txBox="1"/>
            <p:nvPr/>
          </p:nvSpPr>
          <p:spPr>
            <a:xfrm>
              <a:off x="2081877" y="2664522"/>
              <a:ext cx="9408087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i="0" dirty="0">
                  <a:solidFill>
                    <a:schemeClr val="bg1"/>
                  </a:solidFill>
                  <a:effectLst/>
                  <a:latin typeface="Roboto" panose="02000000000000000000" pitchFamily="2" charset="0"/>
                </a:rPr>
                <a:t>Tupac Mosley</a:t>
              </a:r>
              <a:r>
                <a:rPr lang="en-US" b="0" i="0" dirty="0">
                  <a:solidFill>
                    <a:schemeClr val="bg1"/>
                  </a:solidFill>
                  <a:effectLst/>
                  <a:latin typeface="Roboto" panose="02000000000000000000" pitchFamily="2" charset="0"/>
                </a:rPr>
                <a:t>, 17, was valedictorian of the Raleigh Egypt High School </a:t>
              </a:r>
              <a:r>
                <a:rPr lang="en-US" dirty="0">
                  <a:solidFill>
                    <a:schemeClr val="bg1"/>
                  </a:solidFill>
                  <a:latin typeface="Roboto" panose="02000000000000000000" pitchFamily="2" charset="0"/>
                </a:rPr>
                <a:t>senior class </a:t>
              </a:r>
              <a:r>
                <a:rPr lang="en-US" b="0" i="0" dirty="0">
                  <a:solidFill>
                    <a:schemeClr val="bg1"/>
                  </a:solidFill>
                  <a:effectLst/>
                  <a:latin typeface="Roboto" panose="02000000000000000000" pitchFamily="2" charset="0"/>
                </a:rPr>
                <a:t>in Memphis, Tenn. He received over </a:t>
              </a:r>
              <a:r>
                <a:rPr lang="en-US" b="1" i="0" dirty="0">
                  <a:solidFill>
                    <a:schemeClr val="bg1"/>
                  </a:solidFill>
                  <a:effectLst/>
                  <a:latin typeface="Roboto" panose="02000000000000000000" pitchFamily="2" charset="0"/>
                </a:rPr>
                <a:t>50 scholarship offers worth more than 3 million dollars</a:t>
              </a:r>
              <a:r>
                <a:rPr lang="en-US" b="0" i="0" dirty="0">
                  <a:solidFill>
                    <a:schemeClr val="bg1"/>
                  </a:solidFill>
                  <a:effectLst/>
                  <a:latin typeface="Roboto" panose="02000000000000000000" pitchFamily="2" charset="0"/>
                </a:rPr>
                <a:t>. </a:t>
              </a:r>
              <a:br>
                <a:rPr lang="en-US" b="0" i="0" dirty="0">
                  <a:solidFill>
                    <a:schemeClr val="bg1"/>
                  </a:solidFill>
                  <a:effectLst/>
                  <a:latin typeface="Roboto" panose="02000000000000000000" pitchFamily="2" charset="0"/>
                </a:rPr>
              </a:br>
              <a:r>
                <a:rPr lang="en-US" b="0" i="0" dirty="0">
                  <a:solidFill>
                    <a:schemeClr val="bg1"/>
                  </a:solidFill>
                  <a:effectLst/>
                  <a:latin typeface="Roboto" panose="02000000000000000000" pitchFamily="2" charset="0"/>
                </a:rPr>
                <a:t>(</a:t>
              </a:r>
              <a:r>
                <a:rPr lang="en-US" b="0" i="1" dirty="0">
                  <a:solidFill>
                    <a:schemeClr val="bg1"/>
                  </a:solidFill>
                  <a:effectLst/>
                  <a:latin typeface="Roboto" panose="02000000000000000000" pitchFamily="2" charset="0"/>
                </a:rPr>
                <a:t>He said his goal was to receive $1 million in college scholarships</a:t>
              </a:r>
              <a:r>
                <a:rPr lang="en-US" b="0" i="0" dirty="0">
                  <a:solidFill>
                    <a:schemeClr val="bg1"/>
                  </a:solidFill>
                  <a:effectLst/>
                  <a:latin typeface="Roboto" panose="02000000000000000000" pitchFamily="2" charset="0"/>
                </a:rPr>
                <a:t>). And despite becoming homeless in his senior year after his father passed, the family faced eviction from their home</a:t>
              </a:r>
              <a:r>
                <a:rPr lang="en-US" dirty="0">
                  <a:solidFill>
                    <a:schemeClr val="bg1"/>
                  </a:solidFill>
                  <a:latin typeface="Roboto" panose="02000000000000000000" pitchFamily="2" charset="0"/>
                </a:rPr>
                <a:t> and</a:t>
              </a:r>
              <a:r>
                <a:rPr lang="en-US" b="0" i="0" dirty="0">
                  <a:solidFill>
                    <a:schemeClr val="bg1"/>
                  </a:solidFill>
                  <a:effectLst/>
                  <a:latin typeface="Roboto" panose="02000000000000000000" pitchFamily="2" charset="0"/>
                </a:rPr>
                <a:t> ended up at a camping site run by a nonprofit organization</a:t>
              </a:r>
              <a:r>
                <a:rPr lang="en-US" dirty="0">
                  <a:solidFill>
                    <a:schemeClr val="bg1"/>
                  </a:solidFill>
                  <a:latin typeface="Roboto" panose="02000000000000000000" pitchFamily="2" charset="0"/>
                </a:rPr>
                <a:t>. But Tupac endured and chose to attend Tennessee State University to major in electrical engineering. </a:t>
              </a:r>
              <a:endParaRPr lang="en-US" dirty="0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9283073-DA89-10B2-AD85-0666614B942D}"/>
              </a:ext>
            </a:extLst>
          </p:cNvPr>
          <p:cNvSpPr/>
          <p:nvPr/>
        </p:nvSpPr>
        <p:spPr>
          <a:xfrm>
            <a:off x="619081" y="2685582"/>
            <a:ext cx="10932820" cy="18023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BDA6BE3-75AA-875E-0F1C-70C77817CB7E}"/>
              </a:ext>
            </a:extLst>
          </p:cNvPr>
          <p:cNvSpPr/>
          <p:nvPr/>
        </p:nvSpPr>
        <p:spPr>
          <a:xfrm>
            <a:off x="619081" y="4543684"/>
            <a:ext cx="10932820" cy="17099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6D7055B-7C4A-DCA6-634B-90A4696F0189}"/>
              </a:ext>
            </a:extLst>
          </p:cNvPr>
          <p:cNvGrpSpPr/>
          <p:nvPr/>
        </p:nvGrpSpPr>
        <p:grpSpPr>
          <a:xfrm>
            <a:off x="712996" y="2665918"/>
            <a:ext cx="10825240" cy="1747386"/>
            <a:chOff x="712996" y="2665918"/>
            <a:chExt cx="10825240" cy="174738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57C23CE-8EB2-2001-113B-33A9F7A12AC4}"/>
                </a:ext>
              </a:extLst>
            </p:cNvPr>
            <p:cNvSpPr txBox="1"/>
            <p:nvPr/>
          </p:nvSpPr>
          <p:spPr>
            <a:xfrm>
              <a:off x="2123243" y="2665918"/>
              <a:ext cx="9414993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Lamyrical</a:t>
              </a:r>
              <a:r>
                <a:rPr lang="en-US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Harris </a:t>
              </a:r>
              <a:r>
                <a:rPr lang="en-US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accumulated a total of $</a:t>
              </a:r>
              <a:r>
                <a:rPr lang="en-US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1,244,298 in academic scholarships</a:t>
              </a:r>
              <a:r>
                <a:rPr lang="en-US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making her the first million-dollar scholar in Memphis Trezevant High School’s history. Although she became a teen mother, she graduated with top honors and received offers from over 25 colleges. </a:t>
              </a:r>
            </a:p>
            <a:p>
              <a:endParaRPr lang="en-US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66C223-314F-E5BD-EDFD-AA2CBF1B7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2996" y="2714212"/>
              <a:ext cx="1410247" cy="1699092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ECACC42-F83D-781D-5AF2-137C4D668C2A}"/>
              </a:ext>
            </a:extLst>
          </p:cNvPr>
          <p:cNvGrpSpPr/>
          <p:nvPr/>
        </p:nvGrpSpPr>
        <p:grpSpPr>
          <a:xfrm>
            <a:off x="703162" y="4591692"/>
            <a:ext cx="10704147" cy="1754326"/>
            <a:chOff x="671630" y="4608552"/>
            <a:chExt cx="10704147" cy="175432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7CABE41-8499-8109-1BE4-710D27CB1E66}"/>
                </a:ext>
              </a:extLst>
            </p:cNvPr>
            <p:cNvSpPr txBox="1"/>
            <p:nvPr/>
          </p:nvSpPr>
          <p:spPr>
            <a:xfrm>
              <a:off x="2081877" y="4608552"/>
              <a:ext cx="9293900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i="0" dirty="0">
                  <a:solidFill>
                    <a:schemeClr val="bg1"/>
                  </a:solidFill>
                  <a:effectLst/>
                  <a:latin typeface="Roboto" panose="02000000000000000000" pitchFamily="2" charset="0"/>
                </a:rPr>
                <a:t>Rawlin Tate Jr. </a:t>
              </a:r>
              <a:r>
                <a:rPr lang="en-US" b="0" i="0" dirty="0">
                  <a:solidFill>
                    <a:schemeClr val="bg1"/>
                  </a:solidFill>
                  <a:effectLst/>
                  <a:latin typeface="Roboto" panose="02000000000000000000" pitchFamily="2" charset="0"/>
                </a:rPr>
                <a:t>made history at Woodland High School in Stockbridge, Georgia, when he finished high school with a </a:t>
              </a:r>
              <a:r>
                <a:rPr lang="en-US" b="1" i="0" dirty="0">
                  <a:solidFill>
                    <a:schemeClr val="bg1"/>
                  </a:solidFill>
                  <a:effectLst/>
                  <a:latin typeface="Roboto" panose="02000000000000000000" pitchFamily="2" charset="0"/>
                </a:rPr>
                <a:t>4.7 GPA </a:t>
              </a:r>
              <a:r>
                <a:rPr lang="en-US" b="0" i="0" dirty="0">
                  <a:solidFill>
                    <a:schemeClr val="bg1"/>
                  </a:solidFill>
                  <a:effectLst/>
                  <a:latin typeface="Roboto" panose="02000000000000000000" pitchFamily="2" charset="0"/>
                </a:rPr>
                <a:t>and became </a:t>
              </a:r>
              <a:r>
                <a:rPr lang="en-US" b="1" i="0" dirty="0">
                  <a:solidFill>
                    <a:schemeClr val="bg1"/>
                  </a:solidFill>
                  <a:effectLst/>
                  <a:latin typeface="Roboto" panose="02000000000000000000" pitchFamily="2" charset="0"/>
                </a:rPr>
                <a:t>the school’s first African American valedictorian</a:t>
              </a:r>
              <a:r>
                <a:rPr lang="en-US" b="0" i="0" dirty="0">
                  <a:solidFill>
                    <a:schemeClr val="bg1"/>
                  </a:solidFill>
                  <a:effectLst/>
                  <a:latin typeface="Roboto" panose="02000000000000000000" pitchFamily="2" charset="0"/>
                </a:rPr>
                <a:t>. Rawlin excelled in </a:t>
              </a:r>
              <a:r>
                <a:rPr lang="en-US" b="1" i="0" dirty="0">
                  <a:solidFill>
                    <a:schemeClr val="bg1"/>
                  </a:solidFill>
                  <a:effectLst/>
                  <a:latin typeface="Roboto" panose="02000000000000000000" pitchFamily="2" charset="0"/>
                </a:rPr>
                <a:t>21 AP classes, participated in several extracurricular activities, and received over $1 million in scholarships offers. </a:t>
              </a:r>
              <a:r>
                <a:rPr lang="en-US" b="0" i="0" dirty="0">
                  <a:solidFill>
                    <a:schemeClr val="bg1"/>
                  </a:solidFill>
                  <a:effectLst/>
                  <a:latin typeface="Roboto" panose="02000000000000000000" pitchFamily="2" charset="0"/>
                </a:rPr>
                <a:t>He headed to North Carolina A&amp;T on a full academic scholarship.</a:t>
              </a:r>
              <a:br>
                <a:rPr lang="en-US" dirty="0">
                  <a:solidFill>
                    <a:schemeClr val="bg1"/>
                  </a:solidFill>
                </a:rPr>
              </a:br>
              <a:endParaRPr lang="en-US" dirty="0">
                <a:solidFill>
                  <a:schemeClr val="bg1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FA8BFAA-4071-A2D4-3558-1EB15EC49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1630" y="4608552"/>
              <a:ext cx="1410247" cy="1608647"/>
            </a:xfrm>
            <a:prstGeom prst="rect">
              <a:avLst/>
            </a:prstGeom>
          </p:spPr>
        </p:pic>
      </p:grpSp>
      <p:pic>
        <p:nvPicPr>
          <p:cNvPr id="5" name="SL5.1.55.Zeph (80)">
            <a:hlinkClick r:id="" action="ppaction://media"/>
            <a:extLst>
              <a:ext uri="{FF2B5EF4-FFF2-40B4-BE49-F238E27FC236}">
                <a16:creationId xmlns:a16="http://schemas.microsoft.com/office/drawing/2014/main" id="{0F209D03-1066-0057-56CA-2423EB0DF4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217618" y="1277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853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5450">
        <p15:prstTrans prst="peelOff"/>
      </p:transition>
    </mc:Choice>
    <mc:Fallback xmlns="">
      <p:transition spd="slow" advClick="0" advTm="554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4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3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5AA438-9F47-FC04-8279-F2F0F1942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24EFBF6-25D5-C147-2BD3-B23BC6C8C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9A29A6-C2CE-AD40-DD5F-0602111A3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D934B7-03D5-C02D-0C51-695C7565F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7BC7422-16DB-E5A3-29C8-0012AB9CE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89DD31-65AF-85A9-170D-AB81CF85D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15F5A3-A9B6-720D-1F80-C62835108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552813"/>
            <a:ext cx="11099352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95AAF979-8667-7D07-0B06-08AEF1ABEB61}"/>
              </a:ext>
            </a:extLst>
          </p:cNvPr>
          <p:cNvSpPr txBox="1"/>
          <p:nvPr/>
        </p:nvSpPr>
        <p:spPr>
          <a:xfrm>
            <a:off x="7693025" y="1429430"/>
            <a:ext cx="5105984" cy="260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     Built for Students, 	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Parents,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&amp;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Community-Based 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Organizations</a:t>
            </a:r>
          </a:p>
          <a:p>
            <a:pPr algn="ctr">
              <a:lnSpc>
                <a:spcPts val="3360"/>
              </a:lnSpc>
            </a:pPr>
            <a:r>
              <a:rPr lang="en-US" sz="28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After-school Programs 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F014F15F-14B2-EA63-92D0-39ECD6D3845A}"/>
              </a:ext>
            </a:extLst>
          </p:cNvPr>
          <p:cNvSpPr txBox="1"/>
          <p:nvPr/>
        </p:nvSpPr>
        <p:spPr>
          <a:xfrm>
            <a:off x="1102793" y="1294370"/>
            <a:ext cx="3487667" cy="33196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6600"/>
              </a:lnSpc>
              <a:defRPr sz="66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</a:defRPr>
            </a:lvl1pPr>
          </a:lstStyle>
          <a:p>
            <a:r>
              <a:rPr lang="en-US" sz="4400" dirty="0">
                <a:sym typeface="Open Sans Bold"/>
              </a:rPr>
              <a:t>Here are some of the Workshop Videos: 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BD577499-FD03-85E3-5384-DB9DCCF476A5}"/>
              </a:ext>
            </a:extLst>
          </p:cNvPr>
          <p:cNvSpPr txBox="1"/>
          <p:nvPr/>
        </p:nvSpPr>
        <p:spPr>
          <a:xfrm>
            <a:off x="6031413" y="5727684"/>
            <a:ext cx="4049288" cy="287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6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Essays &amp; Resumes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AAD918-8637-B6AE-18C3-095C228B8B2D}"/>
              </a:ext>
            </a:extLst>
          </p:cNvPr>
          <p:cNvSpPr txBox="1"/>
          <p:nvPr/>
        </p:nvSpPr>
        <p:spPr>
          <a:xfrm>
            <a:off x="876412" y="4797705"/>
            <a:ext cx="4168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Workshop videos are accessible to students and CBOs after signup!</a:t>
            </a:r>
          </a:p>
        </p:txBody>
      </p:sp>
      <p:pic>
        <p:nvPicPr>
          <p:cNvPr id="15" name="download (40)">
            <a:hlinkClick r:id="" action="ppaction://media"/>
            <a:extLst>
              <a:ext uri="{FF2B5EF4-FFF2-40B4-BE49-F238E27FC236}">
                <a16:creationId xmlns:a16="http://schemas.microsoft.com/office/drawing/2014/main" id="{BE4302F9-5E1E-242E-98D9-4139A1CC2A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50192" y="3302000"/>
            <a:ext cx="406400" cy="4064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1FBBE0A-F80F-3228-C46A-AD691BEA0CA3}"/>
              </a:ext>
            </a:extLst>
          </p:cNvPr>
          <p:cNvSpPr/>
          <p:nvPr/>
        </p:nvSpPr>
        <p:spPr>
          <a:xfrm>
            <a:off x="5632704" y="0"/>
            <a:ext cx="4620768" cy="248279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hlinkClick r:id="rId6"/>
            <a:extLst>
              <a:ext uri="{FF2B5EF4-FFF2-40B4-BE49-F238E27FC236}">
                <a16:creationId xmlns:a16="http://schemas.microsoft.com/office/drawing/2014/main" id="{30A71D27-7D6B-1F65-DAA9-9666BDBD99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1413" y="532142"/>
            <a:ext cx="3226108" cy="191426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3DE49AF-B3C2-0117-EBB8-FEEBAF7A32F1}"/>
              </a:ext>
            </a:extLst>
          </p:cNvPr>
          <p:cNvSpPr txBox="1"/>
          <p:nvPr/>
        </p:nvSpPr>
        <p:spPr>
          <a:xfrm>
            <a:off x="5948045" y="2508449"/>
            <a:ext cx="4860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Common App Advice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839445-A26E-635A-1748-53965C2022C3}"/>
              </a:ext>
            </a:extLst>
          </p:cNvPr>
          <p:cNvSpPr txBox="1"/>
          <p:nvPr/>
        </p:nvSpPr>
        <p:spPr>
          <a:xfrm>
            <a:off x="5957707" y="2790813"/>
            <a:ext cx="4620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Pathways to the Global Workforce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5A8C146-CDD7-12AA-C9D7-E05082F7F817}"/>
              </a:ext>
            </a:extLst>
          </p:cNvPr>
          <p:cNvSpPr txBox="1"/>
          <p:nvPr/>
        </p:nvSpPr>
        <p:spPr>
          <a:xfrm>
            <a:off x="5941695" y="3057393"/>
            <a:ext cx="39977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Academic Preparation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0D9928-A2FD-DA8B-9B89-F0DC927F61EB}"/>
              </a:ext>
            </a:extLst>
          </p:cNvPr>
          <p:cNvSpPr txBox="1"/>
          <p:nvPr/>
        </p:nvSpPr>
        <p:spPr>
          <a:xfrm>
            <a:off x="5949604" y="3312867"/>
            <a:ext cx="37891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Testing Info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0EDDB5C-FB96-6F06-573C-177900B0314D}"/>
              </a:ext>
            </a:extLst>
          </p:cNvPr>
          <p:cNvSpPr txBox="1"/>
          <p:nvPr/>
        </p:nvSpPr>
        <p:spPr>
          <a:xfrm>
            <a:off x="5951105" y="3579847"/>
            <a:ext cx="4077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Four-Year Colleges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F0C6A3A-E9FC-EC5E-5C40-F93C5A620FF2}"/>
              </a:ext>
            </a:extLst>
          </p:cNvPr>
          <p:cNvSpPr txBox="1"/>
          <p:nvPr/>
        </p:nvSpPr>
        <p:spPr>
          <a:xfrm>
            <a:off x="5957707" y="3841488"/>
            <a:ext cx="4070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Community Colleges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225DDA2-B5CC-5600-3101-C4B15843B976}"/>
              </a:ext>
            </a:extLst>
          </p:cNvPr>
          <p:cNvSpPr txBox="1"/>
          <p:nvPr/>
        </p:nvSpPr>
        <p:spPr>
          <a:xfrm>
            <a:off x="5922645" y="4125295"/>
            <a:ext cx="39977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Technical Colleges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658A195-246B-17ED-B3EE-8C96362EE671}"/>
              </a:ext>
            </a:extLst>
          </p:cNvPr>
          <p:cNvSpPr txBox="1"/>
          <p:nvPr/>
        </p:nvSpPr>
        <p:spPr>
          <a:xfrm>
            <a:off x="5963299" y="4401540"/>
            <a:ext cx="4077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Funding Sources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B08DFB-7092-4388-F2B8-F4166A96171B}"/>
              </a:ext>
            </a:extLst>
          </p:cNvPr>
          <p:cNvSpPr txBox="1"/>
          <p:nvPr/>
        </p:nvSpPr>
        <p:spPr>
          <a:xfrm>
            <a:off x="5957707" y="4652683"/>
            <a:ext cx="4509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Athletic Scholarships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7B22753-7FE0-2F66-78BB-DCAA2CE4132A}"/>
              </a:ext>
            </a:extLst>
          </p:cNvPr>
          <p:cNvSpPr txBox="1"/>
          <p:nvPr/>
        </p:nvSpPr>
        <p:spPr>
          <a:xfrm>
            <a:off x="5941695" y="4911657"/>
            <a:ext cx="4168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2pPr marL="569412" lvl="1" indent="-209560">
              <a:buFont typeface="Arial"/>
              <a:buChar char="•"/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2pPr>
          </a:lstStyle>
          <a:p>
            <a:pPr marL="0" lvl="1" indent="0"/>
            <a:r>
              <a:rPr lang="en-US" dirty="0">
                <a:sym typeface="Open Sans"/>
              </a:rPr>
              <a:t>NIL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05F3850-7300-8400-4BFD-6277CEBF4729}"/>
              </a:ext>
            </a:extLst>
          </p:cNvPr>
          <p:cNvSpPr txBox="1"/>
          <p:nvPr/>
        </p:nvSpPr>
        <p:spPr>
          <a:xfrm>
            <a:off x="5933398" y="5156147"/>
            <a:ext cx="44149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Careers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E483C79-44B5-9A0E-507F-83B873A32429}"/>
              </a:ext>
            </a:extLst>
          </p:cNvPr>
          <p:cNvSpPr txBox="1"/>
          <p:nvPr/>
        </p:nvSpPr>
        <p:spPr>
          <a:xfrm>
            <a:off x="5947179" y="5405076"/>
            <a:ext cx="4373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Hi-Tech Incubators</a:t>
            </a:r>
          </a:p>
        </p:txBody>
      </p:sp>
    </p:spTree>
    <p:extLst>
      <p:ext uri="{BB962C8B-B14F-4D97-AF65-F5344CB8AC3E}">
        <p14:creationId xmlns:p14="http://schemas.microsoft.com/office/powerpoint/2010/main" val="3803573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20000">
        <p15:prstTrans prst="peelOff"/>
      </p:transition>
    </mc:Choice>
    <mc:Fallback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5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4" grpId="0" build="allAtOnce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7E5381-2623-8106-B167-811B04813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54E6D0-A14C-40BE-8E45-081517266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516C1EB-8D62-4BF0-92B5-02E6AE43B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737E5B8-8F31-4942-B159-B213C4D6D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F530DA-C7D1-4968-8F8A-8700C2BB2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552813"/>
            <a:ext cx="11099352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DA6D6C-4B22-77DD-3D62-4311E43A3D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07" y="687557"/>
            <a:ext cx="10763250" cy="56402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71B032F-98F1-F35A-0A00-C283D87A27BC}"/>
              </a:ext>
            </a:extLst>
          </p:cNvPr>
          <p:cNvSpPr/>
          <p:nvPr/>
        </p:nvSpPr>
        <p:spPr>
          <a:xfrm>
            <a:off x="4125416" y="3915419"/>
            <a:ext cx="694696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Comprehensive Preparation Assistance Program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ED91E6B-F2CB-2D89-3554-097581B58B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46" y="4777324"/>
            <a:ext cx="1552575" cy="14382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013BFCC-02FD-1016-C01B-4DFE00A43217}"/>
              </a:ext>
            </a:extLst>
          </p:cNvPr>
          <p:cNvSpPr txBox="1"/>
          <p:nvPr/>
        </p:nvSpPr>
        <p:spPr>
          <a:xfrm>
            <a:off x="9315487" y="5890700"/>
            <a:ext cx="1841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Scan to Register!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B45EDDD-B8B0-896B-D573-2417287A91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5663" y="4478056"/>
            <a:ext cx="1457325" cy="1457325"/>
          </a:xfrm>
          <a:prstGeom prst="rect">
            <a:avLst/>
          </a:prstGeom>
        </p:spPr>
      </p:pic>
      <p:pic>
        <p:nvPicPr>
          <p:cNvPr id="2" name="SL6.41..Zeph (81)">
            <a:hlinkClick r:id="" action="ppaction://media"/>
            <a:extLst>
              <a:ext uri="{FF2B5EF4-FFF2-40B4-BE49-F238E27FC236}">
                <a16:creationId xmlns:a16="http://schemas.microsoft.com/office/drawing/2014/main" id="{3E8B885A-B5E9-F450-C583-5DCF411C0F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75375" y="3470275"/>
            <a:ext cx="609600" cy="609600"/>
          </a:xfrm>
          <a:prstGeom prst="rect">
            <a:avLst/>
          </a:prstGeom>
        </p:spPr>
      </p:pic>
      <p:pic>
        <p:nvPicPr>
          <p:cNvPr id="6" name="Picture 5">
            <a:hlinkClick r:id="rId9"/>
            <a:extLst>
              <a:ext uri="{FF2B5EF4-FFF2-40B4-BE49-F238E27FC236}">
                <a16:creationId xmlns:a16="http://schemas.microsoft.com/office/drawing/2014/main" id="{CB2E7A04-7440-26EB-183A-30671764F0F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835" y="5407181"/>
            <a:ext cx="1527155" cy="48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148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0">
        <p15:prstTrans prst="peelOff"/>
      </p:transition>
    </mc:Choice>
    <mc:Fallback xmlns="">
      <p:transition spd="slow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7E5381-2623-8106-B167-811B04813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54E6D0-A14C-40BE-8E45-081517266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516C1EB-8D62-4BF0-92B5-02E6AE43B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737E5B8-8F31-4942-B159-B213C4D6D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F530DA-C7D1-4968-8F8A-8700C2BB2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552813"/>
            <a:ext cx="11099352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1B032F-98F1-F35A-0A00-C283D87A27BC}"/>
              </a:ext>
            </a:extLst>
          </p:cNvPr>
          <p:cNvSpPr/>
          <p:nvPr/>
        </p:nvSpPr>
        <p:spPr>
          <a:xfrm>
            <a:off x="2254333" y="5429035"/>
            <a:ext cx="694696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Comprehensive Preparation Assistance Program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ED91E6B-F2CB-2D89-3554-097581B58B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46" y="4777324"/>
            <a:ext cx="1552575" cy="14382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013BFCC-02FD-1016-C01B-4DFE00A43217}"/>
              </a:ext>
            </a:extLst>
          </p:cNvPr>
          <p:cNvSpPr txBox="1"/>
          <p:nvPr/>
        </p:nvSpPr>
        <p:spPr>
          <a:xfrm>
            <a:off x="9315487" y="5890700"/>
            <a:ext cx="1841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Scan to Register!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B45EDDD-B8B0-896B-D573-2417287A91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663" y="4478056"/>
            <a:ext cx="1457325" cy="14573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717CF38-3D35-996B-B9C0-0CDFD3093556}"/>
              </a:ext>
            </a:extLst>
          </p:cNvPr>
          <p:cNvSpPr/>
          <p:nvPr/>
        </p:nvSpPr>
        <p:spPr>
          <a:xfrm>
            <a:off x="634000" y="703361"/>
            <a:ext cx="10932820" cy="558889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pPr algn="ctr"/>
            <a:r>
              <a:rPr lang="en-US" dirty="0">
                <a:solidFill>
                  <a:srgbClr val="FFFFFF"/>
                </a:solidFill>
                <a:latin typeface="Roboto" panose="02000000000000000000" pitchFamily="2" charset="0"/>
              </a:rPr>
              <a:t>“The gateway to unlimited access to educational opportunities”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85FA0F-6CC9-B958-CDE2-49CED7FDD21C}"/>
              </a:ext>
            </a:extLst>
          </p:cNvPr>
          <p:cNvSpPr txBox="1"/>
          <p:nvPr/>
        </p:nvSpPr>
        <p:spPr>
          <a:xfrm>
            <a:off x="3105299" y="2173772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0" dirty="0">
                <a:solidFill>
                  <a:srgbClr val="FFFFFF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Roboto" panose="02000000000000000000" pitchFamily="2" charset="0"/>
              </a:rPr>
              <a:t>Black College Sports &amp; Education Foundation, Inc.</a:t>
            </a:r>
            <a:r>
              <a:rPr lang="en-US" sz="1200" b="1" i="0" dirty="0">
                <a:solidFill>
                  <a:srgbClr val="FFFFFF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Roboto" panose="02000000000000000000" pitchFamily="2" charset="0"/>
              </a:rPr>
              <a:t>©2016</a:t>
            </a:r>
            <a:br>
              <a:rPr lang="en-US" dirty="0"/>
            </a:br>
            <a:r>
              <a:rPr lang="en-US" sz="1200" dirty="0">
                <a:solidFill>
                  <a:schemeClr val="bg1"/>
                </a:solidFill>
              </a:rPr>
              <a:t>A 501()3 non-profit organization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Edd J. Hayes, Executive Director       Dr. Charley Flint, Education Director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9A40A5-7A58-9EA8-58D9-D40BBBE28E22}"/>
              </a:ext>
            </a:extLst>
          </p:cNvPr>
          <p:cNvSpPr txBox="1"/>
          <p:nvPr/>
        </p:nvSpPr>
        <p:spPr>
          <a:xfrm>
            <a:off x="2433587" y="3754057"/>
            <a:ext cx="8723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8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96000"/>
                    </a:srgbClr>
                  </a:outerShdw>
                </a:effectLst>
              </a:rPr>
              <a:t>Comprehensive Preparation Assistance Program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B078C3-5844-40FB-C706-2233B78B2FFE}"/>
              </a:ext>
            </a:extLst>
          </p:cNvPr>
          <p:cNvSpPr txBox="1"/>
          <p:nvPr/>
        </p:nvSpPr>
        <p:spPr>
          <a:xfrm>
            <a:off x="5038455" y="4634648"/>
            <a:ext cx="218825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8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Workshop</a:t>
            </a:r>
            <a:r>
              <a:rPr 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2EA93D-73BC-DDA3-9977-E5D454696B50}"/>
              </a:ext>
            </a:extLst>
          </p:cNvPr>
          <p:cNvSpPr txBox="1"/>
          <p:nvPr/>
        </p:nvSpPr>
        <p:spPr>
          <a:xfrm>
            <a:off x="5278039" y="5009524"/>
            <a:ext cx="170908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8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Series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7D0CD41-17E4-1C24-5015-75ED45C55A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1422" y="4183159"/>
            <a:ext cx="1486107" cy="47631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4FEB3C7-6D7C-811B-DB12-F623BBB5FCAC}"/>
              </a:ext>
            </a:extLst>
          </p:cNvPr>
          <p:cNvSpPr txBox="1"/>
          <p:nvPr/>
        </p:nvSpPr>
        <p:spPr>
          <a:xfrm>
            <a:off x="1507785" y="3767552"/>
            <a:ext cx="15121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Roboto" panose="02000000000000000000" pitchFamily="2" charset="0"/>
              </a:rPr>
              <a:t>The </a:t>
            </a:r>
            <a:r>
              <a:rPr lang="en-US" sz="2400" i="1" dirty="0">
                <a:solidFill>
                  <a:srgbClr val="FFFFFF"/>
                </a:solidFill>
                <a:latin typeface="Roboto" panose="02000000000000000000" pitchFamily="2" charset="0"/>
              </a:rPr>
              <a:t>free </a:t>
            </a:r>
            <a:endParaRPr lang="en-US" sz="2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1A21530-2755-D875-71AD-B2FBF85D6EE7}"/>
              </a:ext>
            </a:extLst>
          </p:cNvPr>
          <p:cNvSpPr txBox="1"/>
          <p:nvPr/>
        </p:nvSpPr>
        <p:spPr>
          <a:xfrm>
            <a:off x="9315487" y="5890700"/>
            <a:ext cx="1841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Scan to Register!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704425B-3B44-3AD6-AEFD-2C26B5802B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663" y="4478056"/>
            <a:ext cx="1457325" cy="14573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073B82-3FE9-2677-4757-08EB5D26FA1E}"/>
              </a:ext>
            </a:extLst>
          </p:cNvPr>
          <p:cNvSpPr txBox="1"/>
          <p:nvPr/>
        </p:nvSpPr>
        <p:spPr>
          <a:xfrm>
            <a:off x="1313300" y="5763156"/>
            <a:ext cx="5264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www.bcsportsfoundation.com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>
            <a:hlinkClick r:id="rId8"/>
            <a:extLst>
              <a:ext uri="{FF2B5EF4-FFF2-40B4-BE49-F238E27FC236}">
                <a16:creationId xmlns:a16="http://schemas.microsoft.com/office/drawing/2014/main" id="{CDC65CD8-8704-1069-ED3F-51431E04CD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761" y="5277652"/>
            <a:ext cx="1527155" cy="48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80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0">
        <p15:prstTrans prst="peelOff"/>
      </p:transition>
    </mc:Choice>
    <mc:Fallback xmlns="">
      <p:transition spd="slow" advClick="0" advTm="30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73510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4"/>
            <a:extLst>
              <a:ext uri="{FF2B5EF4-FFF2-40B4-BE49-F238E27FC236}">
                <a16:creationId xmlns:a16="http://schemas.microsoft.com/office/drawing/2014/main" id="{01E8674D-DCF5-65E5-6A40-2B1E67CA52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3942" y="2938749"/>
            <a:ext cx="2487168" cy="14758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319170-1E66-4C3B-8799-B6C720827F44}"/>
              </a:ext>
            </a:extLst>
          </p:cNvPr>
          <p:cNvSpPr txBox="1"/>
          <p:nvPr/>
        </p:nvSpPr>
        <p:spPr>
          <a:xfrm>
            <a:off x="1863974" y="5679686"/>
            <a:ext cx="9034272" cy="769441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96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lang="en-US" sz="4400" dirty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96000"/>
                    </a:srgbClr>
                  </a:outerShdw>
                </a:effectLst>
              </a:rPr>
              <a:t>How to Write a High School Resume</a:t>
            </a:r>
          </a:p>
        </p:txBody>
      </p:sp>
      <p:pic>
        <p:nvPicPr>
          <p:cNvPr id="9" name="acoust_Proj_4_20_2026-2026-04-20T16_40_27">
            <a:hlinkClick r:id="" action="ppaction://media"/>
            <a:extLst>
              <a:ext uri="{FF2B5EF4-FFF2-40B4-BE49-F238E27FC236}">
                <a16:creationId xmlns:a16="http://schemas.microsoft.com/office/drawing/2014/main" id="{08B12C69-4AC2-FAC9-1AE8-8B0EFE13FE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12375" y="30670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802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1210">
        <p159:morph option="byObject"/>
      </p:transition>
    </mc:Choice>
    <mc:Fallback xmlns="">
      <p:transition spd="slow" advClick="0" advTm="21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D3FE2D39-A958-08D7-2663-E15931522247}"/>
              </a:ext>
            </a:extLst>
          </p:cNvPr>
          <p:cNvSpPr/>
          <p:nvPr/>
        </p:nvSpPr>
        <p:spPr>
          <a:xfrm>
            <a:off x="12387895" y="2433019"/>
            <a:ext cx="216941" cy="48086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5"/>
          <p:cNvSpPr txBox="1"/>
          <p:nvPr/>
        </p:nvSpPr>
        <p:spPr>
          <a:xfrm>
            <a:off x="1102793" y="1294370"/>
            <a:ext cx="3487667" cy="33196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6600"/>
              </a:lnSpc>
              <a:defRPr sz="66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</a:defRPr>
            </a:lvl1pPr>
          </a:lstStyle>
          <a:p>
            <a:r>
              <a:rPr lang="en-US" sz="4400" dirty="0">
                <a:sym typeface="Open Sans Bold"/>
              </a:rPr>
              <a:t>Here are some of the Workshop Videos: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31413" y="5727684"/>
            <a:ext cx="4049288" cy="287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6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Essays &amp; Resumes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4548B5-7ABF-DA01-FC44-6976BCC1CBB9}"/>
              </a:ext>
            </a:extLst>
          </p:cNvPr>
          <p:cNvSpPr txBox="1"/>
          <p:nvPr/>
        </p:nvSpPr>
        <p:spPr>
          <a:xfrm>
            <a:off x="965919" y="5834232"/>
            <a:ext cx="5037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Workshop videos are accessible to students and CBOs after signup!</a:t>
            </a:r>
          </a:p>
        </p:txBody>
      </p:sp>
      <p:pic>
        <p:nvPicPr>
          <p:cNvPr id="8" name="download (40)">
            <a:hlinkClick r:id="" action="ppaction://media"/>
            <a:extLst>
              <a:ext uri="{FF2B5EF4-FFF2-40B4-BE49-F238E27FC236}">
                <a16:creationId xmlns:a16="http://schemas.microsoft.com/office/drawing/2014/main" id="{4D0EA0E9-0078-221E-14F0-802755642B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50192" y="3302000"/>
            <a:ext cx="406400" cy="40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CD7F24-E6CB-4065-8407-89C3C91C32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97088" y="2245327"/>
            <a:ext cx="2328220" cy="13096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5838FC-5C5B-7DF6-CD26-35E12FFD81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37924" y="4026159"/>
            <a:ext cx="2487384" cy="148145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96A78B8-845D-B0D9-1387-A028AAF10185}"/>
              </a:ext>
            </a:extLst>
          </p:cNvPr>
          <p:cNvSpPr/>
          <p:nvPr/>
        </p:nvSpPr>
        <p:spPr>
          <a:xfrm>
            <a:off x="5632704" y="0"/>
            <a:ext cx="4620768" cy="248279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hlinkClick r:id="rId8"/>
            <a:extLst>
              <a:ext uri="{FF2B5EF4-FFF2-40B4-BE49-F238E27FC236}">
                <a16:creationId xmlns:a16="http://schemas.microsoft.com/office/drawing/2014/main" id="{C0675A57-6DFB-6164-1B15-24F19D230C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1413" y="532142"/>
            <a:ext cx="3226108" cy="191426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6AA9259-E04A-285A-E6B1-08650BA5B60B}"/>
              </a:ext>
            </a:extLst>
          </p:cNvPr>
          <p:cNvSpPr txBox="1"/>
          <p:nvPr/>
        </p:nvSpPr>
        <p:spPr>
          <a:xfrm>
            <a:off x="5948045" y="2508449"/>
            <a:ext cx="4860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Common App Advice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B56E5E0-3429-E9A3-E985-D3B3D0121D63}"/>
              </a:ext>
            </a:extLst>
          </p:cNvPr>
          <p:cNvSpPr txBox="1"/>
          <p:nvPr/>
        </p:nvSpPr>
        <p:spPr>
          <a:xfrm>
            <a:off x="5957707" y="2790813"/>
            <a:ext cx="4620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Pathways to the Global Workforce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CD56379-841B-DD43-6E91-6E06CF8A0F88}"/>
              </a:ext>
            </a:extLst>
          </p:cNvPr>
          <p:cNvSpPr txBox="1"/>
          <p:nvPr/>
        </p:nvSpPr>
        <p:spPr>
          <a:xfrm>
            <a:off x="5941695" y="3057393"/>
            <a:ext cx="39977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Academic Preparation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01B285A-7EC5-19A7-BAEB-98CA628310D8}"/>
              </a:ext>
            </a:extLst>
          </p:cNvPr>
          <p:cNvSpPr txBox="1"/>
          <p:nvPr/>
        </p:nvSpPr>
        <p:spPr>
          <a:xfrm>
            <a:off x="5949604" y="3312867"/>
            <a:ext cx="37891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Testing Info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A60964-02D0-18FE-268E-AB8FEDDDBEBD}"/>
              </a:ext>
            </a:extLst>
          </p:cNvPr>
          <p:cNvSpPr txBox="1"/>
          <p:nvPr/>
        </p:nvSpPr>
        <p:spPr>
          <a:xfrm>
            <a:off x="5951105" y="3579847"/>
            <a:ext cx="4077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Four-Year Colleges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A91ABBD-DC3C-070D-5925-921465636FFD}"/>
              </a:ext>
            </a:extLst>
          </p:cNvPr>
          <p:cNvSpPr txBox="1"/>
          <p:nvPr/>
        </p:nvSpPr>
        <p:spPr>
          <a:xfrm>
            <a:off x="5957707" y="3841488"/>
            <a:ext cx="4070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Community Colleges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5420D0E-D91E-BA31-4C37-6F392F8CE74E}"/>
              </a:ext>
            </a:extLst>
          </p:cNvPr>
          <p:cNvSpPr txBox="1"/>
          <p:nvPr/>
        </p:nvSpPr>
        <p:spPr>
          <a:xfrm>
            <a:off x="5922645" y="4125295"/>
            <a:ext cx="39977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Technical Colleges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24E6D72-701B-35FE-EA02-3E630EC4C3DF}"/>
              </a:ext>
            </a:extLst>
          </p:cNvPr>
          <p:cNvSpPr txBox="1"/>
          <p:nvPr/>
        </p:nvSpPr>
        <p:spPr>
          <a:xfrm>
            <a:off x="5963299" y="4401540"/>
            <a:ext cx="4077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Funding Sources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C72E2FB-C9A9-F457-01C3-57838D6C5A1B}"/>
              </a:ext>
            </a:extLst>
          </p:cNvPr>
          <p:cNvSpPr txBox="1"/>
          <p:nvPr/>
        </p:nvSpPr>
        <p:spPr>
          <a:xfrm>
            <a:off x="5957707" y="4652683"/>
            <a:ext cx="4509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Athletic Scholarships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91A195F-0D7C-A30A-8D36-D41E6723402F}"/>
              </a:ext>
            </a:extLst>
          </p:cNvPr>
          <p:cNvSpPr txBox="1"/>
          <p:nvPr/>
        </p:nvSpPr>
        <p:spPr>
          <a:xfrm>
            <a:off x="5941695" y="4911657"/>
            <a:ext cx="4168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2pPr marL="569412" lvl="1" indent="-209560">
              <a:buFont typeface="Arial"/>
              <a:buChar char="•"/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2pPr>
          </a:lstStyle>
          <a:p>
            <a:pPr marL="0" lvl="1" indent="0"/>
            <a:r>
              <a:rPr lang="en-US" dirty="0">
                <a:sym typeface="Open Sans"/>
              </a:rPr>
              <a:t>NIL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907C8A8-3326-0F12-697D-2869857E7DE1}"/>
              </a:ext>
            </a:extLst>
          </p:cNvPr>
          <p:cNvSpPr txBox="1"/>
          <p:nvPr/>
        </p:nvSpPr>
        <p:spPr>
          <a:xfrm>
            <a:off x="5933398" y="5156147"/>
            <a:ext cx="44149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Careers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A2A820E-4DCB-F740-BE00-6A0074F4C33F}"/>
              </a:ext>
            </a:extLst>
          </p:cNvPr>
          <p:cNvSpPr txBox="1"/>
          <p:nvPr/>
        </p:nvSpPr>
        <p:spPr>
          <a:xfrm>
            <a:off x="5947179" y="5405076"/>
            <a:ext cx="4373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Hi-Tech Incubators</a:t>
            </a:r>
          </a:p>
        </p:txBody>
      </p:sp>
    </p:spTree>
    <p:extLst>
      <p:ext uri="{BB962C8B-B14F-4D97-AF65-F5344CB8AC3E}">
        <p14:creationId xmlns:p14="http://schemas.microsoft.com/office/powerpoint/2010/main" val="396818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build="allAtOnce"/>
      <p:bldP spid="22" grpId="0"/>
      <p:bldP spid="24" grpId="0"/>
      <p:bldP spid="27" grpId="0"/>
      <p:bldP spid="29" grpId="0"/>
      <p:bldP spid="31" grpId="0"/>
      <p:bldP spid="33" grpId="0"/>
      <p:bldP spid="35" grpId="0"/>
      <p:bldP spid="37" grpId="0"/>
      <p:bldP spid="39" grpId="0"/>
      <p:bldP spid="41" grpId="0"/>
      <p:bldP spid="43" grpId="0"/>
      <p:bldP spid="4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81558E4-AFA4-49B3-90E2-379B860FC518}">
  <we:reference id="wa200002492" version="1.0.0.3" store="en-US" storeType="OMEX"/>
  <we:alternateReferences>
    <we:reference id="WA200002492" version="1.0.0.3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1310</TotalTime>
  <Words>1176</Words>
  <Application>Microsoft Office PowerPoint</Application>
  <PresentationFormat>Widescreen</PresentationFormat>
  <Paragraphs>165</Paragraphs>
  <Slides>22</Slides>
  <Notes>4</Notes>
  <HiddenSlides>0</HiddenSlides>
  <MMClips>17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Amasis MT Pro Black</vt:lpstr>
      <vt:lpstr>Aptos</vt:lpstr>
      <vt:lpstr>Aptos Bold</vt:lpstr>
      <vt:lpstr>Aptos Display</vt:lpstr>
      <vt:lpstr>Arial</vt:lpstr>
      <vt:lpstr>Open Sans</vt:lpstr>
      <vt:lpstr>Open Sans Bold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Edd Hayes</dc:creator>
  <cp:lastModifiedBy>Edd Hayes</cp:lastModifiedBy>
  <cp:revision>32</cp:revision>
  <dcterms:created xsi:type="dcterms:W3CDTF">2026-03-19T20:34:24Z</dcterms:created>
  <dcterms:modified xsi:type="dcterms:W3CDTF">2026-05-19T01:43:16Z</dcterms:modified>
</cp:coreProperties>
</file>