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8" r:id="rId2"/>
    <p:sldId id="265" r:id="rId3"/>
    <p:sldId id="271" r:id="rId4"/>
    <p:sldId id="272" r:id="rId5"/>
    <p:sldId id="261" r:id="rId6"/>
    <p:sldId id="262" r:id="rId7"/>
    <p:sldId id="263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944"/>
    <a:srgbClr val="374756"/>
    <a:srgbClr val="0E1B2A"/>
    <a:srgbClr val="AD9D7F"/>
    <a:srgbClr val="C4B391"/>
    <a:srgbClr val="D8C6A4"/>
    <a:srgbClr val="616161"/>
    <a:srgbClr val="1C324B"/>
    <a:srgbClr val="2C3745"/>
    <a:srgbClr val="665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6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C060C-3B30-494C-9BFA-DCE6D2AC5D2D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94F55-8EEF-430D-A9AD-06CE0E058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83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“Does Career Pathways Work</a:t>
            </a:r>
            <a:r>
              <a:rPr lang="en-US"/>
              <a:t>?” article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94F55-8EEF-430D-A9AD-06CE0E058D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14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AC57C-E5B6-A834-731D-636162190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8A8B8-2909-E6D0-594F-1AE210C87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C3F15-5768-5AD7-B704-F189C8F7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7A985-B11F-3510-E5D5-4223161A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7BD3E-5345-D35E-C9A7-473F4E92E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9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5F722-EC9F-BE1C-8802-E4D21A247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0DDD1-EBE4-EBC4-6927-BEDCE1C0B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0272B-9790-C4AB-23CC-941796775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87B74-1849-A082-E9F7-0BD7E86AE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EFDB4-FE0C-35DA-44A0-2240FD88C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3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EF6E-0A6C-9667-8376-F5C2A340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D004A-AC3C-5CA2-7FBE-C0CDDFA75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5C5A0-C79E-22DB-499F-C7A4CF093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75DC5-D53A-A5C5-29BC-5A2E08A05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08B02-E284-92FC-E39E-FA798891E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6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D716A-2871-9C4A-D3C1-7F5B48A3C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9B7BE-7E9D-43B3-58E2-A03E29A36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F19DB-84BE-E48E-D62C-5F6EB3DEB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60272-9414-B0F7-FBAF-0B544C6A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C3BCF-7319-0E95-3683-30CF2B31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2AD83-477A-F5C3-5DD7-7B62C3A12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6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AD2D-5067-9DD8-AF93-5537FE927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DC722-14A2-CFEA-162B-D143F54BC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A36C0-D934-124B-874D-EB03AA279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CE7988-E364-214A-DA58-4E10857C8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68DA81-25F3-C5F1-EE88-46DF8BA889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8012E5-5694-1199-76E0-D184770F6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9DE3E-B34D-7978-66AE-781C08A88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F650ED-756E-7641-8EEF-47DD4502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9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310BF-F8B7-C37A-259B-66735B12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4D0D56-0250-A05B-82AC-F95C68DC4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0E755-6C7A-9B66-1956-FD6145FA7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754D0-BB19-73F6-63D1-95BD9F21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3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CB033-82F5-D658-F1C0-422DED93A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65C52A-DCF0-01CF-9B76-2630B740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250AD-98C2-C9A6-6D7E-7A3222B4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2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A60B4-1D53-B16D-5FBC-EF454027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D81E8-6BF2-AEF9-8077-724DE6F62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80EE3-3BE2-E65D-E003-BA7869743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08318-3AC1-976A-3AA6-2AB874362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C3627C-83B4-2ED0-BDFA-B9E11D1A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A0CE18-2B95-7159-2080-EB9AEFC3C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4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D5D03-9358-06BA-272C-235087A12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0E30AA-E025-DF33-A63C-A7A5707B9D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A07D2-D91B-0406-2ECD-F23DB3058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0859CA-BB5E-5E09-9A39-2C9E48C32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E72CD-A5A0-3572-AA76-EBDB276E0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A9970-A765-17BC-77C8-312A781A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4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6FB3C-7ADD-84B5-75AD-98532CEA0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18106-5141-07F8-96D4-6029FB99C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3F64C-DC1D-E91C-BE5C-F8EF5DD8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B0FE6-0DC0-7772-03AB-F5371A68C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9E73A-6421-7D2B-707B-54F6C7AA8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1C732F-A1F2-5E85-5D7F-BB087AB92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DFBC26-FDE7-A2D2-9A44-6908B465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F0B84-0AB7-A6F3-981D-B5211EC1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8E36B-D8F4-CA87-29D4-FA5F75DCF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8E1A3-714F-0C83-6A70-63AD91A26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ADE607-1E5C-09AC-90E6-6D4DEA3A5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9E94E-B1D8-6C38-1739-2BB56AC14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C6857-2471-C61D-F701-8956BE1C0D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D3744F-76BC-45A5-94A3-ADC47C2B18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28236-41A7-7310-BBDA-892643291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71154-E260-4938-FC0A-3FD0F37FB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AD383E-4F4C-45BE-A76E-434365B8E5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1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084B7-E1C5-013B-762B-A488FED43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AC049E34-990E-1EDD-B916-5C72E6D24429}"/>
              </a:ext>
            </a:extLst>
          </p:cNvPr>
          <p:cNvSpPr/>
          <p:nvPr/>
        </p:nvSpPr>
        <p:spPr>
          <a:xfrm>
            <a:off x="0" y="5696694"/>
            <a:ext cx="12188952" cy="1178890"/>
          </a:xfrm>
          <a:prstGeom prst="rect">
            <a:avLst/>
          </a:prstGeom>
          <a:solidFill>
            <a:srgbClr val="2C37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9EF1CE9-F265-DC87-A606-723AD3232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2650" y="-119998"/>
            <a:ext cx="12442030" cy="59157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C2E204-7389-39D1-DDAC-5274924C5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D733AF-10F2-1AFA-074B-154DA91067BC}"/>
              </a:ext>
            </a:extLst>
          </p:cNvPr>
          <p:cNvSpPr txBox="1"/>
          <p:nvPr/>
        </p:nvSpPr>
        <p:spPr>
          <a:xfrm>
            <a:off x="79331" y="118638"/>
            <a:ext cx="121889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96000"/>
                    </a:srgbClr>
                  </a:outerShdw>
                </a:effectLst>
                <a:latin typeface="Gill Sans Nova Cond XBd" panose="020F0502020204030204" pitchFamily="34" charset="0"/>
              </a:rPr>
              <a:t>CPAP Academic Preparation Pathways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96000"/>
                  </a:srgbClr>
                </a:outerShdw>
              </a:effectLst>
              <a:latin typeface="Gill Sans Nova Cond XBd" panose="020F0502020204030204" pitchFamily="34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84EC9F0-B2AD-7912-21B0-ABBFA0CC5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53" y="643383"/>
            <a:ext cx="11811694" cy="31785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D3B0835-7910-CBFB-8BCD-8F96A48980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360" y="2740096"/>
            <a:ext cx="2093152" cy="30556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6AC1C2-0C7E-631B-6538-F5A3E8AB36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298" y="2779424"/>
            <a:ext cx="2346100" cy="30561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9BE069-EEEB-682D-0650-1037758573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1" y="2872473"/>
            <a:ext cx="1888111" cy="292730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69BAD19-0A9D-BB08-2D17-EE83DB45D3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346" y="3245431"/>
            <a:ext cx="4032550" cy="25572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3176FBA-DFAA-F5C5-D404-597CFE68ED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181" y="2976973"/>
            <a:ext cx="2209520" cy="281951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33641A-098E-D0F3-A0DD-5D78BFB44D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502" y="2392355"/>
            <a:ext cx="3126602" cy="3403437"/>
          </a:xfrm>
          <a:prstGeom prst="rect">
            <a:avLst/>
          </a:prstGeom>
        </p:spPr>
      </p:pic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86C77D3A-380A-1C52-9132-070717CF9D18}"/>
              </a:ext>
            </a:extLst>
          </p:cNvPr>
          <p:cNvSpPr/>
          <p:nvPr/>
        </p:nvSpPr>
        <p:spPr>
          <a:xfrm>
            <a:off x="2198075" y="5647006"/>
            <a:ext cx="7907078" cy="1176886"/>
          </a:xfrm>
          <a:prstGeom prst="leftRightArrow">
            <a:avLst/>
          </a:prstGeom>
          <a:solidFill>
            <a:srgbClr val="6652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9E4B31-13C8-887B-E0E0-750C0AC01A99}"/>
              </a:ext>
            </a:extLst>
          </p:cNvPr>
          <p:cNvSpPr/>
          <p:nvPr/>
        </p:nvSpPr>
        <p:spPr>
          <a:xfrm>
            <a:off x="2047723" y="5993724"/>
            <a:ext cx="82508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Comprehensive Preparation Assistance Program</a:t>
            </a:r>
          </a:p>
        </p:txBody>
      </p:sp>
    </p:spTree>
    <p:extLst>
      <p:ext uri="{BB962C8B-B14F-4D97-AF65-F5344CB8AC3E}">
        <p14:creationId xmlns:p14="http://schemas.microsoft.com/office/powerpoint/2010/main" val="14348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8CB66C-DF60-6D68-28A4-1AD67185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8551013-D59C-F4DB-24FA-8B256BF67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650" y="-119998"/>
            <a:ext cx="12442030" cy="699558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506FDAF-3B43-D792-B6D8-2E518915DF65}"/>
              </a:ext>
            </a:extLst>
          </p:cNvPr>
          <p:cNvSpPr/>
          <p:nvPr/>
        </p:nvSpPr>
        <p:spPr>
          <a:xfrm>
            <a:off x="1382233" y="-119997"/>
            <a:ext cx="9548038" cy="6995582"/>
          </a:xfrm>
          <a:prstGeom prst="rect">
            <a:avLst/>
          </a:prstGeom>
          <a:solidFill>
            <a:srgbClr val="2C37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99B861-F728-80D7-B2FD-ABDB948B238B}"/>
              </a:ext>
            </a:extLst>
          </p:cNvPr>
          <p:cNvSpPr txBox="1"/>
          <p:nvPr/>
        </p:nvSpPr>
        <p:spPr>
          <a:xfrm>
            <a:off x="3048000" y="-16017747"/>
            <a:ext cx="60960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b="1"/>
              <a:t>🎞️ Scene 1 – Opening (0:00–0:30)</a:t>
            </a:r>
          </a:p>
          <a:p>
            <a:pPr>
              <a:spcAft>
                <a:spcPts val="600"/>
              </a:spcAft>
              <a:buNone/>
            </a:pPr>
            <a:r>
              <a:rPr lang="en-US" b="1"/>
              <a:t>Visual:</a:t>
            </a:r>
            <a:br>
              <a:rPr lang="en-US"/>
            </a:br>
            <a:r>
              <a:rPr lang="en-US"/>
              <a:t>Bright animated sunrise. A high school appears on screen. Students of different backgrounds walk toward the building. Music is upbeat and inspiring.</a:t>
            </a:r>
          </a:p>
          <a:p>
            <a:pPr>
              <a:spcAft>
                <a:spcPts val="600"/>
              </a:spcAft>
              <a:buNone/>
            </a:pPr>
            <a:r>
              <a:rPr lang="en-US" b="1"/>
              <a:t>Text on Screen:</a:t>
            </a:r>
            <a:br>
              <a:rPr lang="en-US"/>
            </a:br>
            <a:r>
              <a:rPr lang="en-US"/>
              <a:t>“Your Future Starts Now.”</a:t>
            </a:r>
          </a:p>
          <a:p>
            <a:pPr>
              <a:spcAft>
                <a:spcPts val="600"/>
              </a:spcAft>
              <a:buNone/>
            </a:pPr>
            <a:r>
              <a:rPr lang="en-US" b="1"/>
              <a:t>Narrator (friendly teen voice):</a:t>
            </a:r>
            <a:br>
              <a:rPr lang="en-US"/>
            </a:br>
            <a:r>
              <a:rPr lang="en-US"/>
              <a:t>“High school isn’t just about passing classes. It’s about preparing for what comes next. The big question is…”</a:t>
            </a:r>
          </a:p>
          <a:p>
            <a:pPr>
              <a:spcAft>
                <a:spcPts val="600"/>
              </a:spcAft>
              <a:buNone/>
            </a:pPr>
            <a:r>
              <a:rPr lang="en-US" b="1"/>
              <a:t>Screen freezes. Words pop up in bold letters:</a:t>
            </a:r>
            <a:endParaRPr lang="en-US"/>
          </a:p>
          <a:p>
            <a:pPr>
              <a:spcAft>
                <a:spcPts val="600"/>
              </a:spcAft>
              <a:buNone/>
            </a:pPr>
            <a:r>
              <a:rPr lang="en-US"/>
              <a:t>“What do YOU want to do after high school?”</a:t>
            </a:r>
          </a:p>
          <a:p>
            <a:pPr>
              <a:spcAft>
                <a:spcPts val="600"/>
              </a:spcAft>
              <a:buNone/>
            </a:pPr>
            <a:br>
              <a:rPr lang="en-US"/>
            </a:b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A10565-254C-65BC-8011-292DF91B5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98938"/>
            <a:ext cx="6858000" cy="636563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95AFCC-665D-0AEB-66E6-69E2CCB27DA5}"/>
              </a:ext>
            </a:extLst>
          </p:cNvPr>
          <p:cNvSpPr/>
          <p:nvPr/>
        </p:nvSpPr>
        <p:spPr>
          <a:xfrm rot="10800000">
            <a:off x="-212650" y="-119998"/>
            <a:ext cx="212650" cy="6977998"/>
          </a:xfrm>
          <a:prstGeom prst="rect">
            <a:avLst/>
          </a:prstGeom>
          <a:solidFill>
            <a:srgbClr val="C4B3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604062-B3DF-4490-8425-91F352DF0F00}"/>
              </a:ext>
            </a:extLst>
          </p:cNvPr>
          <p:cNvSpPr/>
          <p:nvPr/>
        </p:nvSpPr>
        <p:spPr>
          <a:xfrm>
            <a:off x="-212652" y="-137582"/>
            <a:ext cx="212652" cy="3120268"/>
          </a:xfrm>
          <a:prstGeom prst="rect">
            <a:avLst/>
          </a:prstGeom>
          <a:solidFill>
            <a:srgbClr val="AD9D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FCAB0E0-0FB2-A695-CA08-52C8ED1A5349}"/>
              </a:ext>
            </a:extLst>
          </p:cNvPr>
          <p:cNvSpPr/>
          <p:nvPr/>
        </p:nvSpPr>
        <p:spPr>
          <a:xfrm>
            <a:off x="3899338" y="536028"/>
            <a:ext cx="4351283" cy="777765"/>
          </a:xfrm>
          <a:prstGeom prst="roundRect">
            <a:avLst/>
          </a:prstGeom>
          <a:solidFill>
            <a:srgbClr val="0E1B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565BD4-9335-9CE9-4DA9-138D4B88504C}"/>
              </a:ext>
            </a:extLst>
          </p:cNvPr>
          <p:cNvSpPr/>
          <p:nvPr/>
        </p:nvSpPr>
        <p:spPr>
          <a:xfrm>
            <a:off x="3546793" y="607883"/>
            <a:ext cx="4923143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400" b="1" cap="none" spc="50" dirty="0">
                <a:ln w="0"/>
                <a:solidFill>
                  <a:schemeClr val="bg2">
                    <a:alpha val="96000"/>
                  </a:schemeClr>
                </a:solidFill>
                <a:effectLst>
                  <a:outerShdw blurRad="38100" dist="38100" dir="2700000" sx="108000" sy="108000" algn="tl">
                    <a:srgbClr val="000000">
                      <a:alpha val="96000"/>
                    </a:srgbClr>
                  </a:outerShdw>
                </a:effectLst>
              </a:rPr>
              <a:t>What do you want to do</a:t>
            </a:r>
          </a:p>
          <a:p>
            <a:pPr algn="ctr"/>
            <a:r>
              <a:rPr lang="en-US" sz="3400" b="1" spc="50" dirty="0">
                <a:ln w="0"/>
                <a:solidFill>
                  <a:schemeClr val="bg2">
                    <a:alpha val="96000"/>
                  </a:schemeClr>
                </a:solidFill>
                <a:effectLst>
                  <a:outerShdw blurRad="38100" dist="38100" dir="2700000" sx="108000" sy="108000" algn="tl">
                    <a:srgbClr val="000000">
                      <a:alpha val="96000"/>
                    </a:srgbClr>
                  </a:outerShdw>
                </a:effectLst>
              </a:rPr>
              <a:t>after high school?</a:t>
            </a:r>
            <a:endParaRPr lang="en-US" sz="3400" b="1" cap="none" spc="50" dirty="0">
              <a:ln w="0"/>
              <a:solidFill>
                <a:schemeClr val="bg2">
                  <a:alpha val="96000"/>
                </a:schemeClr>
              </a:solidFill>
              <a:effectLst>
                <a:outerShdw blurRad="38100" dist="38100" dir="2700000" sx="108000" sy="108000" algn="tl">
                  <a:srgbClr val="000000">
                    <a:alpha val="96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483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EA5E92-F90E-192E-80D0-DB7224DD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13829" r="1" b="1"/>
          <a:stretch>
            <a:fillRect/>
          </a:stretch>
        </p:blipFill>
        <p:spPr>
          <a:xfrm>
            <a:off x="181899" y="182880"/>
            <a:ext cx="5915025" cy="6499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E80A66-DBEA-438D-9C4C-8C0EFD205D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l="5604" r="18078"/>
          <a:stretch>
            <a:fillRect/>
          </a:stretch>
        </p:blipFill>
        <p:spPr>
          <a:xfrm>
            <a:off x="6095156" y="182880"/>
            <a:ext cx="5915025" cy="6499784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AADB32B7-152E-B380-9F4B-CAA68278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614" y="557189"/>
            <a:ext cx="10509179" cy="27958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“How do you get started?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5C432-DFAD-E5D6-9D9B-EC44480F5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8824" y="423081"/>
            <a:ext cx="5362716" cy="569167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Audio / Voiceover (VO)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VO:</a:t>
            </a:r>
            <a:r>
              <a:rPr lang="en-US" sz="2000" dirty="0">
                <a:solidFill>
                  <a:srgbClr val="FFFFFF"/>
                </a:solidFill>
              </a:rPr>
              <a:t> "The big question. The one every adult asks. 'What do you want to do after high school?’”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VO:</a:t>
            </a:r>
            <a:r>
              <a:rPr lang="en-US" sz="2000" dirty="0">
                <a:solidFill>
                  <a:srgbClr val="FFFFFF"/>
                </a:solidFill>
              </a:rPr>
              <a:t> "Whether you’re aiming for the pros, the boardroom, or the operating room, we help you bridge the gap between 'now' and 'next’.”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VO:</a:t>
            </a:r>
            <a:r>
              <a:rPr lang="en-US" sz="2000" dirty="0">
                <a:solidFill>
                  <a:srgbClr val="FFFFFF"/>
                </a:solidFill>
              </a:rPr>
              <a:t> "As an initiative of the Black College Sports &amp; Education Foundation, we specialize in opening doors—especially to the rich legacy of HBCUs.“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VO:</a:t>
            </a:r>
            <a:r>
              <a:rPr lang="en-US" sz="2000" dirty="0">
                <a:solidFill>
                  <a:srgbClr val="FFFFFF"/>
                </a:solidFill>
              </a:rPr>
              <a:t> "Your future is big. Don't leave it to chance. Let’s build your game plan together."</a:t>
            </a:r>
          </a:p>
        </p:txBody>
      </p:sp>
    </p:spTree>
    <p:extLst>
      <p:ext uri="{BB962C8B-B14F-4D97-AF65-F5344CB8AC3E}">
        <p14:creationId xmlns:p14="http://schemas.microsoft.com/office/powerpoint/2010/main" val="195119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EC4CB-F9C0-D1E7-F5A7-D7E719BC8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1F7C8-13E2-A6F6-D25F-C278957134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41" b="26879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359519-DB77-7E3B-7393-E09EABE68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762" y="2789941"/>
            <a:ext cx="3038475" cy="9620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BC38C6-85F0-533A-552A-87A30B936728}"/>
              </a:ext>
            </a:extLst>
          </p:cNvPr>
          <p:cNvSpPr/>
          <p:nvPr/>
        </p:nvSpPr>
        <p:spPr>
          <a:xfrm>
            <a:off x="3290588" y="3677021"/>
            <a:ext cx="56108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Workshop Series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79F72B-9A4B-34B7-643E-B68D1B9ED3CF}"/>
              </a:ext>
            </a:extLst>
          </p:cNvPr>
          <p:cNvSpPr/>
          <p:nvPr/>
        </p:nvSpPr>
        <p:spPr>
          <a:xfrm>
            <a:off x="2470246" y="4675127"/>
            <a:ext cx="848890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 Step-by-Step Guide</a:t>
            </a:r>
          </a:p>
        </p:txBody>
      </p:sp>
    </p:spTree>
    <p:extLst>
      <p:ext uri="{BB962C8B-B14F-4D97-AF65-F5344CB8AC3E}">
        <p14:creationId xmlns:p14="http://schemas.microsoft.com/office/powerpoint/2010/main" val="362686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370C1E-E499-865B-E4B5-6C0D2C450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80BB58-1717-B799-B8C7-20B50D388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3" b="2135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3D268B-14C5-43D2-9365-74D3503B004C}"/>
              </a:ext>
            </a:extLst>
          </p:cNvPr>
          <p:cNvSpPr/>
          <p:nvPr/>
        </p:nvSpPr>
        <p:spPr>
          <a:xfrm>
            <a:off x="0" y="-509956"/>
            <a:ext cx="12188952" cy="298938"/>
          </a:xfrm>
          <a:prstGeom prst="rect">
            <a:avLst/>
          </a:prstGeom>
          <a:solidFill>
            <a:srgbClr val="2C37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F0B84A-E53D-322D-810D-7D152AA479FB}"/>
              </a:ext>
            </a:extLst>
          </p:cNvPr>
          <p:cNvSpPr/>
          <p:nvPr/>
        </p:nvSpPr>
        <p:spPr>
          <a:xfrm>
            <a:off x="474785" y="435151"/>
            <a:ext cx="112717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96000"/>
                    </a:srgbClr>
                  </a:outerShdw>
                </a:effectLst>
              </a:rPr>
              <a:t>Four-Year College </a:t>
            </a:r>
            <a:r>
              <a:rPr lang="en-US" sz="5400" b="1" cap="none" spc="50" dirty="0">
                <a:ln w="0"/>
                <a:solidFill>
                  <a:schemeClr val="bg2">
                    <a:alpha val="96000"/>
                  </a:schemeClr>
                </a:solidFill>
                <a:effectLst>
                  <a:outerShdw blurRad="38100" dist="38100" dir="2700000" algn="tl">
                    <a:srgbClr val="000000">
                      <a:alpha val="96000"/>
                    </a:srgbClr>
                  </a:outerShdw>
                </a:effectLst>
              </a:rPr>
              <a:t>Preparation</a:t>
            </a:r>
          </a:p>
        </p:txBody>
      </p:sp>
    </p:spTree>
    <p:extLst>
      <p:ext uri="{BB962C8B-B14F-4D97-AF65-F5344CB8AC3E}">
        <p14:creationId xmlns:p14="http://schemas.microsoft.com/office/powerpoint/2010/main" val="146920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69973-63ED-BF42-CAE1-68865A005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CB56789-EDAA-3F1C-6ABD-B24CE3973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1886" y="-119998"/>
            <a:ext cx="12621266" cy="699558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9B100F-DECE-7A32-B283-CD6BCC36B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7" b="1897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7BB097-A8E3-6F53-4505-2DF5E4E11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841" y="3228947"/>
            <a:ext cx="1562318" cy="40010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78A3046-2FBC-6FBC-F0B4-32048F605870}"/>
              </a:ext>
            </a:extLst>
          </p:cNvPr>
          <p:cNvSpPr/>
          <p:nvPr/>
        </p:nvSpPr>
        <p:spPr>
          <a:xfrm>
            <a:off x="0" y="421505"/>
            <a:ext cx="12188951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96000"/>
                    </a:srgbClr>
                  </a:outerShdw>
                </a:effectLst>
              </a:rPr>
              <a:t>Community College:</a:t>
            </a:r>
          </a:p>
          <a:p>
            <a:pPr algn="ctr"/>
            <a:endParaRPr 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96000"/>
                    </a:srgbClr>
                  </a:innerShdw>
                </a:effectLst>
              </a:rPr>
              <a:t>Flexible &amp; Strategic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96000"/>
                  </a:srgbClr>
                </a:inn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50D02B-14FB-FB74-361E-589A41834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3" y="1547115"/>
            <a:ext cx="5318540" cy="384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6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3249C5-5152-93D0-A074-02317C4BB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9562AE5-2423-A8F4-C314-D8D57A123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7169" y="-292608"/>
            <a:ext cx="13356549" cy="7168192"/>
          </a:xfrm>
          <a:prstGeom prst="rect">
            <a:avLst/>
          </a:prstGeom>
        </p:spPr>
      </p:pic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F317DB-EE43-BD93-EDF7-D6875EBEC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3" r="-2" b="22714"/>
          <a:stretch>
            <a:fillRect/>
          </a:stretch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79C6CE-A0F0-2B4E-3095-EE2305FED6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357" r="2" b="2"/>
          <a:stretch>
            <a:fillRect/>
          </a:stretch>
        </p:blipFill>
        <p:spPr>
          <a:xfrm>
            <a:off x="6195373" y="171717"/>
            <a:ext cx="5797883" cy="31674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8F9665-2B9A-72A4-B4E6-86C9DAF8E8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" b="16068"/>
          <a:stretch>
            <a:fillRect/>
          </a:stretch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49DACF-02DE-736D-AF5F-06CA6038E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9" r="2" b="42561"/>
          <a:stretch>
            <a:fillRect/>
          </a:stretch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B16EAE-8FA6-71C0-E004-3E05F646BE80}"/>
              </a:ext>
            </a:extLst>
          </p:cNvPr>
          <p:cNvSpPr txBox="1"/>
          <p:nvPr/>
        </p:nvSpPr>
        <p:spPr>
          <a:xfrm>
            <a:off x="3048000" y="-16017747"/>
            <a:ext cx="60960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b="1" dirty="0"/>
              <a:t>🎞️ Scene 1 – Opening (0:00–0:30)</a:t>
            </a:r>
          </a:p>
          <a:p>
            <a:pPr>
              <a:spcAft>
                <a:spcPts val="600"/>
              </a:spcAft>
              <a:buNone/>
            </a:pPr>
            <a:r>
              <a:rPr lang="en-US" b="1" dirty="0"/>
              <a:t>Visual:</a:t>
            </a:r>
            <a:br>
              <a:rPr lang="en-US" dirty="0"/>
            </a:br>
            <a:r>
              <a:rPr lang="en-US" dirty="0"/>
              <a:t>Bright animated sunrise. A high school appears on screen. Students of different backgrounds walk toward the building. Music is upbeat and inspiring.</a:t>
            </a:r>
          </a:p>
          <a:p>
            <a:pPr>
              <a:spcAft>
                <a:spcPts val="600"/>
              </a:spcAft>
              <a:buNone/>
            </a:pPr>
            <a:r>
              <a:rPr lang="en-US" b="1" dirty="0"/>
              <a:t>Text on Screen:</a:t>
            </a:r>
            <a:br>
              <a:rPr lang="en-US" dirty="0"/>
            </a:br>
            <a:r>
              <a:rPr lang="en-US" dirty="0"/>
              <a:t>“Your Future Starts Now.”</a:t>
            </a:r>
          </a:p>
          <a:p>
            <a:pPr>
              <a:spcAft>
                <a:spcPts val="600"/>
              </a:spcAft>
              <a:buNone/>
            </a:pPr>
            <a:r>
              <a:rPr lang="en-US" b="1" dirty="0"/>
              <a:t>Narrator (friendly teen voice):</a:t>
            </a:r>
            <a:br>
              <a:rPr lang="en-US" dirty="0"/>
            </a:br>
            <a:r>
              <a:rPr lang="en-US" dirty="0"/>
              <a:t>“High school isn’t just about passing classes. It’s about preparing for what comes next. The big question is…”</a:t>
            </a:r>
          </a:p>
          <a:p>
            <a:pPr>
              <a:spcAft>
                <a:spcPts val="600"/>
              </a:spcAft>
              <a:buNone/>
            </a:pPr>
            <a:r>
              <a:rPr lang="en-US" b="1" dirty="0"/>
              <a:t>Screen freezes. Words pop up in bold letters:</a:t>
            </a:r>
            <a:endParaRPr lang="en-US" dirty="0"/>
          </a:p>
          <a:p>
            <a:pPr>
              <a:spcAft>
                <a:spcPts val="600"/>
              </a:spcAft>
              <a:buNone/>
            </a:pPr>
            <a:r>
              <a:rPr lang="en-US" dirty="0"/>
              <a:t>“What do YOU want to do after high school?”</a:t>
            </a:r>
          </a:p>
          <a:p>
            <a:pPr>
              <a:spcAft>
                <a:spcPts val="600"/>
              </a:spcAft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928B7C-59F5-EDB6-7E2F-7F4C72FF9F1A}"/>
              </a:ext>
            </a:extLst>
          </p:cNvPr>
          <p:cNvSpPr/>
          <p:nvPr/>
        </p:nvSpPr>
        <p:spPr>
          <a:xfrm>
            <a:off x="6362964" y="3518860"/>
            <a:ext cx="5600788" cy="945564"/>
          </a:xfrm>
          <a:prstGeom prst="rect">
            <a:avLst/>
          </a:prstGeom>
          <a:solidFill>
            <a:srgbClr val="1C32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 dirty="0">
              <a:effectLst>
                <a:outerShdw blurRad="38100" dist="38100" dir="2700000" sx="4000" sy="4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50693C-7190-A210-9C3B-6431CF6F4D75}"/>
              </a:ext>
            </a:extLst>
          </p:cNvPr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483157-90DE-6CA0-B94D-A95BB25B5EFA}"/>
              </a:ext>
            </a:extLst>
          </p:cNvPr>
          <p:cNvSpPr/>
          <p:nvPr/>
        </p:nvSpPr>
        <p:spPr>
          <a:xfrm>
            <a:off x="6333722" y="3541073"/>
            <a:ext cx="5226110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400" b="1" cap="none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&amp; Trade Career</a:t>
            </a:r>
          </a:p>
          <a:p>
            <a:pPr algn="ctr"/>
            <a:r>
              <a:rPr lang="en-US" sz="3400" b="1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Preparation</a:t>
            </a:r>
            <a:endParaRPr lang="en-US" sz="3400" b="1" cap="none" spc="50" dirty="0">
              <a:ln w="0"/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596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880FE1-E7AA-99FE-882B-E8E7A4218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BB17A8D-9B05-F73E-604D-3FF58B8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49000">
                <a:srgbClr val="000000">
                  <a:alpha val="12000"/>
                </a:srgbClr>
              </a:gs>
              <a:gs pos="100000">
                <a:srgbClr val="000000">
                  <a:alpha val="46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671CFF-13CE-4046-6B91-44F30DCCF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4893190-BB3E-0AB6-0902-E4A386350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35" r="-2" b="23345"/>
          <a:stretch>
            <a:fillRect/>
          </a:stretch>
        </p:blipFill>
        <p:spPr>
          <a:xfrm>
            <a:off x="-23766" y="10"/>
            <a:ext cx="12198588" cy="68579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6A93D0-476E-725A-BE6B-C091D500C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117" y="833940"/>
            <a:ext cx="6828005" cy="7609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010A69-2A00-BD22-E7ED-BA8839E4B5FF}"/>
              </a:ext>
            </a:extLst>
          </p:cNvPr>
          <p:cNvSpPr/>
          <p:nvPr/>
        </p:nvSpPr>
        <p:spPr>
          <a:xfrm>
            <a:off x="761710" y="833941"/>
            <a:ext cx="819822" cy="57754"/>
          </a:xfrm>
          <a:prstGeom prst="rect">
            <a:avLst/>
          </a:prstGeom>
          <a:solidFill>
            <a:srgbClr val="4F50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C49E3-E5F5-D613-269A-23883EACF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32" y="3277136"/>
            <a:ext cx="4402455" cy="29886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6B02A8F-6C11-BD16-8AF7-61B0AB0A35AB}"/>
              </a:ext>
            </a:extLst>
          </p:cNvPr>
          <p:cNvSpPr/>
          <p:nvPr/>
        </p:nvSpPr>
        <p:spPr>
          <a:xfrm>
            <a:off x="1082836" y="5884697"/>
            <a:ext cx="22012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96000"/>
                    </a:srgbClr>
                  </a:outerShdw>
                </a:effectLst>
              </a:rPr>
              <a:t>Join the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564FDB-D042-6F05-23D1-174AAE968AFA}"/>
              </a:ext>
            </a:extLst>
          </p:cNvPr>
          <p:cNvSpPr/>
          <p:nvPr/>
        </p:nvSpPr>
        <p:spPr>
          <a:xfrm>
            <a:off x="9744456" y="2167467"/>
            <a:ext cx="2348089" cy="3512261"/>
          </a:xfrm>
          <a:prstGeom prst="rect">
            <a:avLst/>
          </a:prstGeom>
          <a:solidFill>
            <a:srgbClr val="3747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7AC91-D5BF-54AB-4837-C50DB3F659E1}"/>
              </a:ext>
            </a:extLst>
          </p:cNvPr>
          <p:cNvSpPr/>
          <p:nvPr/>
        </p:nvSpPr>
        <p:spPr>
          <a:xfrm>
            <a:off x="9391000" y="2353806"/>
            <a:ext cx="11480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Plan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26554-1BB7-542B-1152-E7271B339044}"/>
              </a:ext>
            </a:extLst>
          </p:cNvPr>
          <p:cNvSpPr/>
          <p:nvPr/>
        </p:nvSpPr>
        <p:spPr>
          <a:xfrm>
            <a:off x="9272463" y="3025497"/>
            <a:ext cx="208748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Prepare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E87F77-8F85-5D34-1B3F-FDE26FD07E21}"/>
              </a:ext>
            </a:extLst>
          </p:cNvPr>
          <p:cNvSpPr/>
          <p:nvPr/>
        </p:nvSpPr>
        <p:spPr>
          <a:xfrm>
            <a:off x="9176505" y="3697188"/>
            <a:ext cx="208748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Persist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FBCB9B-4939-42F2-ADCA-EC783EC25F5A}"/>
              </a:ext>
            </a:extLst>
          </p:cNvPr>
          <p:cNvSpPr/>
          <p:nvPr/>
        </p:nvSpPr>
        <p:spPr>
          <a:xfrm>
            <a:off x="9182148" y="4278570"/>
            <a:ext cx="26034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Compare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C15A64-D530-ACF1-20B9-5C3CD6BF0651}"/>
              </a:ext>
            </a:extLst>
          </p:cNvPr>
          <p:cNvSpPr/>
          <p:nvPr/>
        </p:nvSpPr>
        <p:spPr>
          <a:xfrm>
            <a:off x="9255525" y="4961548"/>
            <a:ext cx="25978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42728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367</Words>
  <Application>Microsoft Office PowerPoint</Application>
  <PresentationFormat>Widescreen</PresentationFormat>
  <Paragraphs>45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Gill Sans Nova Cond XBd</vt:lpstr>
      <vt:lpstr>Office Theme</vt:lpstr>
      <vt:lpstr>PowerPoint Presentation</vt:lpstr>
      <vt:lpstr>PowerPoint Presentation</vt:lpstr>
      <vt:lpstr>“How do you get started?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Edd Hayes</dc:creator>
  <cp:lastModifiedBy>Edd Hayes</cp:lastModifiedBy>
  <cp:revision>8</cp:revision>
  <dcterms:created xsi:type="dcterms:W3CDTF">2026-02-17T17:59:11Z</dcterms:created>
  <dcterms:modified xsi:type="dcterms:W3CDTF">2026-05-30T04:00:08Z</dcterms:modified>
</cp:coreProperties>
</file>