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1" r:id="rId3"/>
    <p:sldId id="262" r:id="rId4"/>
    <p:sldId id="263" r:id="rId5"/>
    <p:sldId id="264"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Comprehensive Preparation Assistance Program" id="{6F6F93AE-E347-43EA-8E0A-DFD63BF1F9E0}">
          <p14:sldIdLst>
            <p14:sldId id="256"/>
            <p14:sldId id="261"/>
            <p14:sldId id="262"/>
            <p14:sldId id="263"/>
            <p14:sldId id="264"/>
          </p14:sldIdLst>
        </p14:section>
        <p14:section name="Default Section" id="{79ADFDB6-B9D2-433B-B3EF-3B5D021A98E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D18"/>
    <a:srgbClr val="FDB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0" d="100"/>
          <a:sy n="80" d="100"/>
        </p:scale>
        <p:origin x="2772" y="-15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8796D-1278-442C-BDC4-D9D85229E489}" type="datetimeFigureOut">
              <a:rPr lang="en-US" smtClean="0"/>
              <a:t>11/21/2025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61174-4773-4C20-97AC-798239042B26}" type="slidenum">
              <a:rPr lang="en-US" smtClean="0"/>
              <a:t>‹#›</a:t>
            </a:fld>
            <a:endParaRPr lang="en-US"/>
          </a:p>
        </p:txBody>
      </p:sp>
    </p:spTree>
    <p:extLst>
      <p:ext uri="{BB962C8B-B14F-4D97-AF65-F5344CB8AC3E}">
        <p14:creationId xmlns:p14="http://schemas.microsoft.com/office/powerpoint/2010/main" val="46488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442D1-2BAC-4794-9608-2C9963A5DC85}"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264286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442D1-2BAC-4794-9608-2C9963A5DC85}"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84983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442D1-2BAC-4794-9608-2C9963A5DC85}"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330736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442D1-2BAC-4794-9608-2C9963A5DC85}"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20077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442D1-2BAC-4794-9608-2C9963A5DC85}"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59153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442D1-2BAC-4794-9608-2C9963A5DC85}"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314532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42D1-2BAC-4794-9608-2C9963A5DC85}"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291871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442D1-2BAC-4794-9608-2C9963A5DC85}"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156864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442D1-2BAC-4794-9608-2C9963A5DC85}" type="datetimeFigureOut">
              <a:rPr lang="en-US" smtClean="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27724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CB442D1-2BAC-4794-9608-2C9963A5DC85}"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8693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CB442D1-2BAC-4794-9608-2C9963A5DC85}"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562C-6A2B-4FA8-AF42-8B0BED03EA64}" type="slidenum">
              <a:rPr lang="en-US" smtClean="0"/>
              <a:t>‹#›</a:t>
            </a:fld>
            <a:endParaRPr lang="en-US"/>
          </a:p>
        </p:txBody>
      </p:sp>
    </p:spTree>
    <p:extLst>
      <p:ext uri="{BB962C8B-B14F-4D97-AF65-F5344CB8AC3E}">
        <p14:creationId xmlns:p14="http://schemas.microsoft.com/office/powerpoint/2010/main" val="330127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6CB442D1-2BAC-4794-9608-2C9963A5DC85}" type="datetimeFigureOut">
              <a:rPr lang="en-US" smtClean="0"/>
              <a:t>11/21/2025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20A7562C-6A2B-4FA8-AF42-8B0BED03EA64}" type="slidenum">
              <a:rPr lang="en-US" smtClean="0"/>
              <a:t>‹#›</a:t>
            </a:fld>
            <a:endParaRPr lang="en-US"/>
          </a:p>
        </p:txBody>
      </p:sp>
    </p:spTree>
    <p:extLst>
      <p:ext uri="{BB962C8B-B14F-4D97-AF65-F5344CB8AC3E}">
        <p14:creationId xmlns:p14="http://schemas.microsoft.com/office/powerpoint/2010/main" val="291322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bcsportsfoundation.com/cpap/?preview_id=6663&amp;preview_nonce=1d9662114b&amp;preview=true&amp;swcfpc=1"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B3FF9-FBDB-1A06-01B9-5034A56721E7}"/>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0" y="-501445"/>
            <a:ext cx="7772401" cy="10559845"/>
          </a:xfrm>
          <a:prstGeom prst="rect">
            <a:avLst/>
          </a:prstGeom>
        </p:spPr>
      </p:pic>
      <p:pic>
        <p:nvPicPr>
          <p:cNvPr id="9" name="Picture 8">
            <a:extLst>
              <a:ext uri="{FF2B5EF4-FFF2-40B4-BE49-F238E27FC236}">
                <a16:creationId xmlns:a16="http://schemas.microsoft.com/office/drawing/2014/main" id="{22AA1464-DFA7-FED2-2375-FF29A322D48F}"/>
              </a:ext>
            </a:extLst>
          </p:cNvPr>
          <p:cNvPicPr>
            <a:picLocks noChangeAspect="1"/>
          </p:cNvPicPr>
          <p:nvPr/>
        </p:nvPicPr>
        <p:blipFill>
          <a:blip r:embed="rId4"/>
          <a:stretch>
            <a:fillRect/>
          </a:stretch>
        </p:blipFill>
        <p:spPr>
          <a:xfrm>
            <a:off x="3228509" y="4337092"/>
            <a:ext cx="4382002" cy="4052528"/>
          </a:xfrm>
          <a:prstGeom prst="rect">
            <a:avLst/>
          </a:prstGeom>
        </p:spPr>
      </p:pic>
      <p:pic>
        <p:nvPicPr>
          <p:cNvPr id="15" name="Picture 14" descr="A person in a graduation gown&#10;&#10;AI-generated content may be incorrect.">
            <a:extLst>
              <a:ext uri="{FF2B5EF4-FFF2-40B4-BE49-F238E27FC236}">
                <a16:creationId xmlns:a16="http://schemas.microsoft.com/office/drawing/2014/main" id="{73F7EF46-EF99-DCE6-1A05-468B9A7E6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53" y="772978"/>
            <a:ext cx="1330639" cy="3283207"/>
          </a:xfrm>
          <a:prstGeom prst="rect">
            <a:avLst/>
          </a:prstGeom>
        </p:spPr>
      </p:pic>
      <p:sp>
        <p:nvSpPr>
          <p:cNvPr id="17" name="TextBox 16">
            <a:extLst>
              <a:ext uri="{FF2B5EF4-FFF2-40B4-BE49-F238E27FC236}">
                <a16:creationId xmlns:a16="http://schemas.microsoft.com/office/drawing/2014/main" id="{74732789-943E-0072-EB89-9B2C54E3725F}"/>
              </a:ext>
            </a:extLst>
          </p:cNvPr>
          <p:cNvSpPr txBox="1"/>
          <p:nvPr/>
        </p:nvSpPr>
        <p:spPr>
          <a:xfrm>
            <a:off x="695630" y="236215"/>
            <a:ext cx="5543281" cy="646331"/>
          </a:xfrm>
          <a:prstGeom prst="rect">
            <a:avLst/>
          </a:prstGeom>
          <a:noFill/>
        </p:spPr>
        <p:txBody>
          <a:bodyPr wrap="square">
            <a:spAutoFit/>
          </a:bodyPr>
          <a:lstStyle/>
          <a:p>
            <a:pPr algn="l">
              <a:buNone/>
            </a:pPr>
            <a:r>
              <a:rPr lang="en-US" sz="3600" b="1" i="0" dirty="0">
                <a:solidFill>
                  <a:srgbClr val="0B0A0A"/>
                </a:solidFill>
                <a:effectLst/>
                <a:latin typeface="Roboto" panose="02000000000000000000" pitchFamily="2" charset="0"/>
              </a:rPr>
              <a:t>What Do You Want to Do?</a:t>
            </a:r>
          </a:p>
        </p:txBody>
      </p:sp>
      <p:sp>
        <p:nvSpPr>
          <p:cNvPr id="19" name="TextBox 18">
            <a:extLst>
              <a:ext uri="{FF2B5EF4-FFF2-40B4-BE49-F238E27FC236}">
                <a16:creationId xmlns:a16="http://schemas.microsoft.com/office/drawing/2014/main" id="{E2B9AEFC-3052-B2A7-2F1D-195DDF2831F7}"/>
              </a:ext>
            </a:extLst>
          </p:cNvPr>
          <p:cNvSpPr txBox="1"/>
          <p:nvPr/>
        </p:nvSpPr>
        <p:spPr>
          <a:xfrm>
            <a:off x="2099015" y="1063455"/>
            <a:ext cx="5511496" cy="3046988"/>
          </a:xfrm>
          <a:prstGeom prst="rect">
            <a:avLst/>
          </a:prstGeom>
          <a:noFill/>
        </p:spPr>
        <p:txBody>
          <a:bodyPr wrap="square">
            <a:spAutoFit/>
          </a:bodyPr>
          <a:lstStyle/>
          <a:p>
            <a:r>
              <a:rPr lang="en-US" sz="2400" dirty="0"/>
              <a:t>We’re excited to offer a comprehensive resource designed to help students plan, implement, and navigate through their primary educational journey. Our free program offers online Instructional Videos, Guidelines, Tips and Tricks, and Additional Resources (tools, articles, worksheets) to complement their</a:t>
            </a:r>
          </a:p>
        </p:txBody>
      </p:sp>
      <p:sp>
        <p:nvSpPr>
          <p:cNvPr id="21" name="TextBox 20">
            <a:extLst>
              <a:ext uri="{FF2B5EF4-FFF2-40B4-BE49-F238E27FC236}">
                <a16:creationId xmlns:a16="http://schemas.microsoft.com/office/drawing/2014/main" id="{D16ACD44-E2E0-EB63-5288-72046DB754EB}"/>
              </a:ext>
            </a:extLst>
          </p:cNvPr>
          <p:cNvSpPr txBox="1"/>
          <p:nvPr/>
        </p:nvSpPr>
        <p:spPr>
          <a:xfrm>
            <a:off x="525681" y="4175079"/>
            <a:ext cx="2491839" cy="3785652"/>
          </a:xfrm>
          <a:prstGeom prst="rect">
            <a:avLst/>
          </a:prstGeom>
          <a:noFill/>
        </p:spPr>
        <p:txBody>
          <a:bodyPr wrap="square">
            <a:spAutoFit/>
          </a:bodyPr>
          <a:lstStyle/>
          <a:p>
            <a:r>
              <a:rPr lang="en-US" sz="2400" dirty="0"/>
              <a:t>preparation for pursuing higher education. </a:t>
            </a:r>
          </a:p>
          <a:p>
            <a:r>
              <a:rPr lang="en-US" sz="2400" dirty="0"/>
              <a:t>Our accessible videos and guides are available online 24/7, so they can utilize them at their own pace. </a:t>
            </a:r>
          </a:p>
        </p:txBody>
      </p:sp>
    </p:spTree>
    <p:extLst>
      <p:ext uri="{BB962C8B-B14F-4D97-AF65-F5344CB8AC3E}">
        <p14:creationId xmlns:p14="http://schemas.microsoft.com/office/powerpoint/2010/main" val="335617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19CE7-864B-82FC-FEBF-5CB4E80C26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0011A0-007D-6E00-E507-42E673ACBE0C}"/>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0" y="-501445"/>
            <a:ext cx="7772401" cy="10559845"/>
          </a:xfrm>
          <a:prstGeom prst="rect">
            <a:avLst/>
          </a:prstGeom>
        </p:spPr>
      </p:pic>
      <p:sp>
        <p:nvSpPr>
          <p:cNvPr id="17" name="TextBox 16">
            <a:extLst>
              <a:ext uri="{FF2B5EF4-FFF2-40B4-BE49-F238E27FC236}">
                <a16:creationId xmlns:a16="http://schemas.microsoft.com/office/drawing/2014/main" id="{B8A262B4-AFED-B0DE-962C-25A290EB415C}"/>
              </a:ext>
            </a:extLst>
          </p:cNvPr>
          <p:cNvSpPr txBox="1"/>
          <p:nvPr/>
        </p:nvSpPr>
        <p:spPr>
          <a:xfrm>
            <a:off x="1482040" y="36324"/>
            <a:ext cx="5758004" cy="646331"/>
          </a:xfrm>
          <a:prstGeom prst="rect">
            <a:avLst/>
          </a:prstGeom>
          <a:noFill/>
        </p:spPr>
        <p:txBody>
          <a:bodyPr wrap="square">
            <a:spAutoFit/>
          </a:bodyPr>
          <a:lstStyle/>
          <a:p>
            <a:pPr algn="l">
              <a:buNone/>
            </a:pPr>
            <a:r>
              <a:rPr lang="en-US" sz="3600" b="1" i="0" dirty="0">
                <a:solidFill>
                  <a:srgbClr val="0B0A0A"/>
                </a:solidFill>
                <a:effectLst/>
                <a:latin typeface="Roboto" panose="02000000000000000000" pitchFamily="2" charset="0"/>
              </a:rPr>
              <a:t>The Perfect Match for You</a:t>
            </a:r>
          </a:p>
        </p:txBody>
      </p:sp>
      <p:sp>
        <p:nvSpPr>
          <p:cNvPr id="19" name="TextBox 18">
            <a:extLst>
              <a:ext uri="{FF2B5EF4-FFF2-40B4-BE49-F238E27FC236}">
                <a16:creationId xmlns:a16="http://schemas.microsoft.com/office/drawing/2014/main" id="{69AF222D-249F-2A81-7866-03AD35F4F2C7}"/>
              </a:ext>
            </a:extLst>
          </p:cNvPr>
          <p:cNvSpPr txBox="1"/>
          <p:nvPr/>
        </p:nvSpPr>
        <p:spPr>
          <a:xfrm>
            <a:off x="678898" y="996123"/>
            <a:ext cx="5184240" cy="3046988"/>
          </a:xfrm>
          <a:prstGeom prst="rect">
            <a:avLst/>
          </a:prstGeom>
          <a:noFill/>
        </p:spPr>
        <p:txBody>
          <a:bodyPr wrap="square">
            <a:spAutoFit/>
          </a:bodyPr>
          <a:lstStyle/>
          <a:p>
            <a:r>
              <a:rPr lang="en-US" sz="2400" dirty="0"/>
              <a:t>Which choice is best for you? What are the differences?</a:t>
            </a:r>
            <a:br>
              <a:rPr lang="en-US" sz="2400" dirty="0"/>
            </a:br>
            <a:r>
              <a:rPr lang="en-US" sz="2400" dirty="0"/>
              <a:t>What do technical schools have to offer?</a:t>
            </a:r>
            <a:br>
              <a:rPr lang="en-US" sz="2400" dirty="0"/>
            </a:br>
            <a:r>
              <a:rPr lang="en-US" sz="2400" dirty="0"/>
              <a:t>Should I choose a tech school or </a:t>
            </a:r>
          </a:p>
          <a:p>
            <a:r>
              <a:rPr lang="en-US" sz="2400" dirty="0"/>
              <a:t>a trade school?</a:t>
            </a:r>
            <a:br>
              <a:rPr lang="en-US" sz="2400" dirty="0"/>
            </a:br>
            <a:r>
              <a:rPr lang="en-US" sz="2400" dirty="0"/>
              <a:t>the </a:t>
            </a:r>
            <a:r>
              <a:rPr lang="en-US" sz="2400" dirty="0">
                <a:hlinkClick r:id="rId4"/>
              </a:rPr>
              <a:t>Comprehensive Preparation Assistance Program (CPAP)</a:t>
            </a:r>
            <a:endParaRPr lang="en-US" sz="2400" dirty="0"/>
          </a:p>
        </p:txBody>
      </p:sp>
      <p:sp>
        <p:nvSpPr>
          <p:cNvPr id="21" name="TextBox 20">
            <a:extLst>
              <a:ext uri="{FF2B5EF4-FFF2-40B4-BE49-F238E27FC236}">
                <a16:creationId xmlns:a16="http://schemas.microsoft.com/office/drawing/2014/main" id="{96C6DCCB-80DB-E81F-E7F1-295F76FA9B9F}"/>
              </a:ext>
            </a:extLst>
          </p:cNvPr>
          <p:cNvSpPr txBox="1"/>
          <p:nvPr/>
        </p:nvSpPr>
        <p:spPr>
          <a:xfrm>
            <a:off x="488071" y="4137017"/>
            <a:ext cx="1912719" cy="1200329"/>
          </a:xfrm>
          <a:prstGeom prst="rect">
            <a:avLst/>
          </a:prstGeom>
          <a:noFill/>
        </p:spPr>
        <p:txBody>
          <a:bodyPr wrap="square">
            <a:spAutoFit/>
          </a:bodyPr>
          <a:lstStyle/>
          <a:p>
            <a:r>
              <a:rPr lang="en-US" sz="2400" dirty="0"/>
              <a:t>See how we can help for FREE!</a:t>
            </a:r>
          </a:p>
        </p:txBody>
      </p:sp>
      <p:pic>
        <p:nvPicPr>
          <p:cNvPr id="4" name="Picture 3">
            <a:extLst>
              <a:ext uri="{FF2B5EF4-FFF2-40B4-BE49-F238E27FC236}">
                <a16:creationId xmlns:a16="http://schemas.microsoft.com/office/drawing/2014/main" id="{7573B251-03F4-2E3B-2A4D-6325F09214B1}"/>
              </a:ext>
            </a:extLst>
          </p:cNvPr>
          <p:cNvPicPr>
            <a:picLocks noChangeAspect="1"/>
          </p:cNvPicPr>
          <p:nvPr/>
        </p:nvPicPr>
        <p:blipFill>
          <a:blip r:embed="rId5"/>
          <a:stretch>
            <a:fillRect/>
          </a:stretch>
        </p:blipFill>
        <p:spPr>
          <a:xfrm>
            <a:off x="2257668" y="4216205"/>
            <a:ext cx="5157545" cy="4562035"/>
          </a:xfrm>
          <a:prstGeom prst="rect">
            <a:avLst/>
          </a:prstGeom>
        </p:spPr>
      </p:pic>
      <p:sp>
        <p:nvSpPr>
          <p:cNvPr id="18" name="TextBox 17">
            <a:extLst>
              <a:ext uri="{FF2B5EF4-FFF2-40B4-BE49-F238E27FC236}">
                <a16:creationId xmlns:a16="http://schemas.microsoft.com/office/drawing/2014/main" id="{B7661C04-7575-D464-B780-F990029114B9}"/>
              </a:ext>
            </a:extLst>
          </p:cNvPr>
          <p:cNvSpPr txBox="1"/>
          <p:nvPr/>
        </p:nvSpPr>
        <p:spPr>
          <a:xfrm>
            <a:off x="456487" y="5510440"/>
            <a:ext cx="1549505" cy="3693319"/>
          </a:xfrm>
          <a:prstGeom prst="rect">
            <a:avLst/>
          </a:prstGeom>
          <a:noFill/>
        </p:spPr>
        <p:txBody>
          <a:bodyPr wrap="square">
            <a:spAutoFit/>
          </a:bodyPr>
          <a:lstStyle/>
          <a:p>
            <a:r>
              <a:rPr lang="en-US" dirty="0"/>
              <a:t> Academic Improvement</a:t>
            </a:r>
          </a:p>
          <a:p>
            <a:r>
              <a:rPr lang="en-US" dirty="0"/>
              <a:t>Participants have shown significant increases in test scores, reflecting academic achievement and program effectiveness.</a:t>
            </a:r>
          </a:p>
        </p:txBody>
      </p:sp>
      <p:pic>
        <p:nvPicPr>
          <p:cNvPr id="7" name="Picture 6" descr="A person in a yellow shirt&#10;&#10;AI-generated content may be incorrect.">
            <a:extLst>
              <a:ext uri="{FF2B5EF4-FFF2-40B4-BE49-F238E27FC236}">
                <a16:creationId xmlns:a16="http://schemas.microsoft.com/office/drawing/2014/main" id="{8D77ECD1-CFA7-FA0C-D0BA-B5F9DA03FB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3737" y="435588"/>
            <a:ext cx="1859765" cy="3669266"/>
          </a:xfrm>
          <a:prstGeom prst="rect">
            <a:avLst/>
          </a:prstGeom>
        </p:spPr>
      </p:pic>
    </p:spTree>
    <p:extLst>
      <p:ext uri="{BB962C8B-B14F-4D97-AF65-F5344CB8AC3E}">
        <p14:creationId xmlns:p14="http://schemas.microsoft.com/office/powerpoint/2010/main" val="268310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E7770-9070-5EFD-0084-5B79A818835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9CD0C9-3F2C-4617-A33B-01D8CDDC1A10}"/>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0" y="-501445"/>
            <a:ext cx="7772401" cy="10559845"/>
          </a:xfrm>
          <a:prstGeom prst="rect">
            <a:avLst/>
          </a:prstGeom>
        </p:spPr>
      </p:pic>
      <p:sp>
        <p:nvSpPr>
          <p:cNvPr id="17" name="TextBox 16">
            <a:extLst>
              <a:ext uri="{FF2B5EF4-FFF2-40B4-BE49-F238E27FC236}">
                <a16:creationId xmlns:a16="http://schemas.microsoft.com/office/drawing/2014/main" id="{7DDD19C7-5B97-9FC7-12DD-D52DF34E0970}"/>
              </a:ext>
            </a:extLst>
          </p:cNvPr>
          <p:cNvSpPr txBox="1"/>
          <p:nvPr/>
        </p:nvSpPr>
        <p:spPr>
          <a:xfrm>
            <a:off x="675353" y="36324"/>
            <a:ext cx="6564691" cy="646331"/>
          </a:xfrm>
          <a:prstGeom prst="rect">
            <a:avLst/>
          </a:prstGeom>
          <a:noFill/>
        </p:spPr>
        <p:txBody>
          <a:bodyPr wrap="square">
            <a:spAutoFit/>
          </a:bodyPr>
          <a:lstStyle/>
          <a:p>
            <a:pPr algn="l">
              <a:buNone/>
            </a:pPr>
            <a:r>
              <a:rPr lang="en-US" sz="3600" b="1" i="0" dirty="0">
                <a:solidFill>
                  <a:srgbClr val="0B0A0A"/>
                </a:solidFill>
                <a:effectLst/>
                <a:latin typeface="Roboto" panose="02000000000000000000" pitchFamily="2" charset="0"/>
              </a:rPr>
              <a:t>What Do You Need Help With?</a:t>
            </a:r>
          </a:p>
        </p:txBody>
      </p:sp>
      <p:sp>
        <p:nvSpPr>
          <p:cNvPr id="19" name="TextBox 18">
            <a:extLst>
              <a:ext uri="{FF2B5EF4-FFF2-40B4-BE49-F238E27FC236}">
                <a16:creationId xmlns:a16="http://schemas.microsoft.com/office/drawing/2014/main" id="{843CF514-0D03-3B4E-5070-847E0A9531D1}"/>
              </a:ext>
            </a:extLst>
          </p:cNvPr>
          <p:cNvSpPr txBox="1"/>
          <p:nvPr/>
        </p:nvSpPr>
        <p:spPr>
          <a:xfrm>
            <a:off x="787179" y="847533"/>
            <a:ext cx="5009071" cy="4154984"/>
          </a:xfrm>
          <a:prstGeom prst="rect">
            <a:avLst/>
          </a:prstGeom>
          <a:noFill/>
        </p:spPr>
        <p:txBody>
          <a:bodyPr wrap="square">
            <a:spAutoFit/>
          </a:bodyPr>
          <a:lstStyle/>
          <a:p>
            <a:r>
              <a:rPr lang="en-US" sz="2400" dirty="0"/>
              <a:t>Improve your study habits and time management.</a:t>
            </a:r>
          </a:p>
          <a:p>
            <a:r>
              <a:rPr lang="en-US" sz="2400" dirty="0"/>
              <a:t>Get guidance on schools, careers, and funding.</a:t>
            </a:r>
          </a:p>
          <a:p>
            <a:r>
              <a:rPr lang="en-US" sz="2400" dirty="0"/>
              <a:t>Find the answers—and move forward with confidence. Whether you need advice, direction, or information on funding sources, we’re here to help you every step of the way—so you can move forward with confidence and clarity.</a:t>
            </a:r>
          </a:p>
        </p:txBody>
      </p:sp>
      <p:pic>
        <p:nvPicPr>
          <p:cNvPr id="22" name="Picture 21" descr="A person wearing a black robe&#10;&#10;AI-generated content may be incorrect.">
            <a:extLst>
              <a:ext uri="{FF2B5EF4-FFF2-40B4-BE49-F238E27FC236}">
                <a16:creationId xmlns:a16="http://schemas.microsoft.com/office/drawing/2014/main" id="{1F7F1B42-21F1-B074-DE5F-94DCC02B1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675" y="1137963"/>
            <a:ext cx="1586545" cy="3798093"/>
          </a:xfrm>
          <a:prstGeom prst="rect">
            <a:avLst/>
          </a:prstGeom>
        </p:spPr>
      </p:pic>
      <p:pic>
        <p:nvPicPr>
          <p:cNvPr id="24" name="Picture 23">
            <a:extLst>
              <a:ext uri="{FF2B5EF4-FFF2-40B4-BE49-F238E27FC236}">
                <a16:creationId xmlns:a16="http://schemas.microsoft.com/office/drawing/2014/main" id="{B10BA141-AF2D-989D-B445-D51ACA5AF3D3}"/>
              </a:ext>
            </a:extLst>
          </p:cNvPr>
          <p:cNvPicPr>
            <a:picLocks noChangeAspect="1"/>
          </p:cNvPicPr>
          <p:nvPr/>
        </p:nvPicPr>
        <p:blipFill>
          <a:blip r:embed="rId5"/>
          <a:stretch>
            <a:fillRect/>
          </a:stretch>
        </p:blipFill>
        <p:spPr>
          <a:xfrm>
            <a:off x="938463" y="5494599"/>
            <a:ext cx="6046756" cy="3291272"/>
          </a:xfrm>
          <a:prstGeom prst="rect">
            <a:avLst/>
          </a:prstGeom>
        </p:spPr>
      </p:pic>
    </p:spTree>
    <p:extLst>
      <p:ext uri="{BB962C8B-B14F-4D97-AF65-F5344CB8AC3E}">
        <p14:creationId xmlns:p14="http://schemas.microsoft.com/office/powerpoint/2010/main" val="379776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3426B-F346-723A-8D6C-A59A83B08C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AC2225-8300-4644-02FC-E2B7010D7DAB}"/>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0" y="-501445"/>
            <a:ext cx="7772401" cy="10559845"/>
          </a:xfrm>
          <a:prstGeom prst="rect">
            <a:avLst/>
          </a:prstGeom>
        </p:spPr>
      </p:pic>
      <p:sp>
        <p:nvSpPr>
          <p:cNvPr id="17" name="TextBox 16">
            <a:extLst>
              <a:ext uri="{FF2B5EF4-FFF2-40B4-BE49-F238E27FC236}">
                <a16:creationId xmlns:a16="http://schemas.microsoft.com/office/drawing/2014/main" id="{D804026A-EF71-F9F5-4B15-29A52AE3F512}"/>
              </a:ext>
            </a:extLst>
          </p:cNvPr>
          <p:cNvSpPr txBox="1"/>
          <p:nvPr/>
        </p:nvSpPr>
        <p:spPr>
          <a:xfrm>
            <a:off x="675353" y="36324"/>
            <a:ext cx="6564691" cy="646331"/>
          </a:xfrm>
          <a:prstGeom prst="rect">
            <a:avLst/>
          </a:prstGeom>
          <a:noFill/>
        </p:spPr>
        <p:txBody>
          <a:bodyPr wrap="square">
            <a:spAutoFit/>
          </a:bodyPr>
          <a:lstStyle/>
          <a:p>
            <a:pPr algn="l">
              <a:buNone/>
            </a:pPr>
            <a:r>
              <a:rPr lang="en-US" sz="3600" b="1" i="0" dirty="0">
                <a:solidFill>
                  <a:srgbClr val="0B0A0A"/>
                </a:solidFill>
                <a:effectLst/>
                <a:latin typeface="Roboto" panose="02000000000000000000" pitchFamily="2" charset="0"/>
              </a:rPr>
              <a:t>CPAP can Help!</a:t>
            </a:r>
          </a:p>
        </p:txBody>
      </p:sp>
      <p:sp>
        <p:nvSpPr>
          <p:cNvPr id="12" name="Right Triangle 11">
            <a:extLst>
              <a:ext uri="{FF2B5EF4-FFF2-40B4-BE49-F238E27FC236}">
                <a16:creationId xmlns:a16="http://schemas.microsoft.com/office/drawing/2014/main" id="{BC9D2D8F-AFF7-1DC8-8A7D-025DD6DB9F63}"/>
              </a:ext>
            </a:extLst>
          </p:cNvPr>
          <p:cNvSpPr/>
          <p:nvPr/>
        </p:nvSpPr>
        <p:spPr>
          <a:xfrm flipH="1">
            <a:off x="1905457" y="5869969"/>
            <a:ext cx="45719" cy="132851"/>
          </a:xfrm>
          <a:prstGeom prst="rtTriangle">
            <a:avLst/>
          </a:prstGeom>
          <a:solidFill>
            <a:srgbClr val="FDBC14"/>
          </a:solidFill>
          <a:ln>
            <a:solidFill>
              <a:srgbClr val="F7BD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descr="High angle shot of a businessman going though paperwork at his desk in an office">
            <a:extLst>
              <a:ext uri="{FF2B5EF4-FFF2-40B4-BE49-F238E27FC236}">
                <a16:creationId xmlns:a16="http://schemas.microsoft.com/office/drawing/2014/main" id="{C4285D3D-B445-892B-0B1E-48FB7CBBFD58}"/>
              </a:ext>
            </a:extLst>
          </p:cNvPr>
          <p:cNvPicPr>
            <a:picLocks noChangeAspect="1"/>
          </p:cNvPicPr>
          <p:nvPr/>
        </p:nvPicPr>
        <p:blipFill>
          <a:blip r:embed="rId4"/>
          <a:srcRect l="7067"/>
          <a:stretch>
            <a:fillRect/>
          </a:stretch>
        </p:blipFill>
        <p:spPr>
          <a:xfrm>
            <a:off x="1111155" y="1897382"/>
            <a:ext cx="6444672" cy="6934728"/>
          </a:xfrm>
          <a:prstGeom prst="rect">
            <a:avLst/>
          </a:prstGeom>
        </p:spPr>
      </p:pic>
      <p:sp>
        <p:nvSpPr>
          <p:cNvPr id="19" name="TextBox 18">
            <a:extLst>
              <a:ext uri="{FF2B5EF4-FFF2-40B4-BE49-F238E27FC236}">
                <a16:creationId xmlns:a16="http://schemas.microsoft.com/office/drawing/2014/main" id="{045C14B4-AA32-E63A-8D08-7689600BBC07}"/>
              </a:ext>
            </a:extLst>
          </p:cNvPr>
          <p:cNvSpPr txBox="1"/>
          <p:nvPr/>
        </p:nvSpPr>
        <p:spPr>
          <a:xfrm>
            <a:off x="3669627" y="2743576"/>
            <a:ext cx="3395943" cy="5509200"/>
          </a:xfrm>
          <a:prstGeom prst="rect">
            <a:avLst/>
          </a:prstGeom>
          <a:solidFill>
            <a:schemeClr val="bg2">
              <a:lumMod val="90000"/>
              <a:alpha val="58000"/>
            </a:schemeClr>
          </a:solidFill>
        </p:spPr>
        <p:txBody>
          <a:bodyPr wrap="square">
            <a:spAutoFit/>
          </a:bodyPr>
          <a:lstStyle/>
          <a:p>
            <a:r>
              <a:rPr lang="en-US" sz="3200" b="1" dirty="0">
                <a:latin typeface="Amasis MT Pro" panose="020F0502020204030204" pitchFamily="18" charset="0"/>
              </a:rPr>
              <a:t>Preparation</a:t>
            </a:r>
          </a:p>
          <a:p>
            <a:endParaRPr lang="en-US" sz="3200" b="1" dirty="0">
              <a:latin typeface="Amasis MT Pro" panose="020F0502020204030204" pitchFamily="18" charset="0"/>
            </a:endParaRPr>
          </a:p>
          <a:p>
            <a:r>
              <a:rPr lang="en-US" sz="3200" b="1" dirty="0">
                <a:latin typeface="Amasis MT Pro" panose="020F0502020204030204" pitchFamily="18" charset="0"/>
              </a:rPr>
              <a:t>Resources</a:t>
            </a:r>
          </a:p>
          <a:p>
            <a:endParaRPr lang="en-US" sz="3200" b="1" dirty="0">
              <a:latin typeface="Amasis MT Pro" panose="020F0502020204030204" pitchFamily="18" charset="0"/>
            </a:endParaRPr>
          </a:p>
          <a:p>
            <a:r>
              <a:rPr lang="en-US" sz="3200" b="1" dirty="0">
                <a:latin typeface="Amasis MT Pro" panose="020F0502020204030204" pitchFamily="18" charset="0"/>
              </a:rPr>
              <a:t>Applications</a:t>
            </a:r>
          </a:p>
          <a:p>
            <a:endParaRPr lang="en-US" sz="3200" b="1" dirty="0">
              <a:latin typeface="Amasis MT Pro" panose="020F0502020204030204" pitchFamily="18" charset="0"/>
            </a:endParaRPr>
          </a:p>
          <a:p>
            <a:r>
              <a:rPr lang="en-US" sz="3200" b="1" dirty="0">
                <a:latin typeface="Amasis MT Pro" panose="020F0502020204030204" pitchFamily="18" charset="0"/>
              </a:rPr>
              <a:t>Essay Writing</a:t>
            </a:r>
          </a:p>
          <a:p>
            <a:endParaRPr lang="en-US" sz="3200" b="1" dirty="0">
              <a:latin typeface="Amasis MT Pro" panose="020F0502020204030204" pitchFamily="18" charset="0"/>
            </a:endParaRPr>
          </a:p>
          <a:p>
            <a:r>
              <a:rPr lang="en-US" sz="3200" b="1" dirty="0">
                <a:latin typeface="Amasis MT Pro" panose="020F0502020204030204" pitchFamily="18" charset="0"/>
              </a:rPr>
              <a:t>Funding</a:t>
            </a:r>
          </a:p>
          <a:p>
            <a:endParaRPr lang="en-US" sz="3200" b="1" dirty="0">
              <a:latin typeface="Amasis MT Pro" panose="020F0502020204030204" pitchFamily="18" charset="0"/>
            </a:endParaRPr>
          </a:p>
          <a:p>
            <a:r>
              <a:rPr lang="en-US" sz="3200" b="1" dirty="0">
                <a:latin typeface="Amasis MT Pro" panose="020F0502020204030204" pitchFamily="18" charset="0"/>
              </a:rPr>
              <a:t>Careers</a:t>
            </a:r>
          </a:p>
        </p:txBody>
      </p:sp>
      <p:grpSp>
        <p:nvGrpSpPr>
          <p:cNvPr id="13" name="Group 12">
            <a:extLst>
              <a:ext uri="{FF2B5EF4-FFF2-40B4-BE49-F238E27FC236}">
                <a16:creationId xmlns:a16="http://schemas.microsoft.com/office/drawing/2014/main" id="{0CBA29D4-565B-C09E-C752-D0C0FB6EF692}"/>
              </a:ext>
            </a:extLst>
          </p:cNvPr>
          <p:cNvGrpSpPr/>
          <p:nvPr/>
        </p:nvGrpSpPr>
        <p:grpSpPr>
          <a:xfrm>
            <a:off x="398124" y="2466848"/>
            <a:ext cx="3271502" cy="4487772"/>
            <a:chOff x="797578" y="1515048"/>
            <a:chExt cx="3407839" cy="4487772"/>
          </a:xfrm>
        </p:grpSpPr>
        <p:pic>
          <p:nvPicPr>
            <p:cNvPr id="4" name="Picture 3" descr="A pencil and check boxes with ticks&#10;&#10;AI-generated content may be incorrect.">
              <a:extLst>
                <a:ext uri="{FF2B5EF4-FFF2-40B4-BE49-F238E27FC236}">
                  <a16:creationId xmlns:a16="http://schemas.microsoft.com/office/drawing/2014/main" id="{3E9E449E-7BA1-0D73-FAE1-97F103348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78" y="1515048"/>
              <a:ext cx="3407839" cy="3855479"/>
            </a:xfrm>
            <a:prstGeom prst="rect">
              <a:avLst/>
            </a:prstGeom>
          </p:spPr>
        </p:pic>
        <p:pic>
          <p:nvPicPr>
            <p:cNvPr id="11" name="Picture 10">
              <a:extLst>
                <a:ext uri="{FF2B5EF4-FFF2-40B4-BE49-F238E27FC236}">
                  <a16:creationId xmlns:a16="http://schemas.microsoft.com/office/drawing/2014/main" id="{8001CD10-C460-6FBB-E1B6-99FD65B18B6F}"/>
                </a:ext>
              </a:extLst>
            </p:cNvPr>
            <p:cNvPicPr>
              <a:picLocks noChangeAspect="1"/>
            </p:cNvPicPr>
            <p:nvPr/>
          </p:nvPicPr>
          <p:blipFill>
            <a:blip r:embed="rId6"/>
            <a:stretch>
              <a:fillRect/>
            </a:stretch>
          </p:blipFill>
          <p:spPr>
            <a:xfrm>
              <a:off x="1027134" y="4909866"/>
              <a:ext cx="938655" cy="1092954"/>
            </a:xfrm>
            <a:prstGeom prst="rect">
              <a:avLst/>
            </a:prstGeom>
          </p:spPr>
        </p:pic>
      </p:grpSp>
      <p:sp>
        <p:nvSpPr>
          <p:cNvPr id="18" name="TextBox 17">
            <a:extLst>
              <a:ext uri="{FF2B5EF4-FFF2-40B4-BE49-F238E27FC236}">
                <a16:creationId xmlns:a16="http://schemas.microsoft.com/office/drawing/2014/main" id="{F34A79FA-4855-DBF5-085B-F53652EA4822}"/>
              </a:ext>
            </a:extLst>
          </p:cNvPr>
          <p:cNvSpPr txBox="1"/>
          <p:nvPr/>
        </p:nvSpPr>
        <p:spPr>
          <a:xfrm>
            <a:off x="835069" y="770021"/>
            <a:ext cx="6564691" cy="923330"/>
          </a:xfrm>
          <a:prstGeom prst="rect">
            <a:avLst/>
          </a:prstGeom>
          <a:noFill/>
        </p:spPr>
        <p:txBody>
          <a:bodyPr wrap="square" rtlCol="0">
            <a:spAutoFit/>
          </a:bodyPr>
          <a:lstStyle/>
          <a:p>
            <a:r>
              <a:rPr lang="en-US" dirty="0"/>
              <a:t>TEXT</a:t>
            </a:r>
          </a:p>
          <a:p>
            <a:r>
              <a:rPr lang="en-US" dirty="0"/>
              <a:t>TEXT</a:t>
            </a:r>
          </a:p>
          <a:p>
            <a:r>
              <a:rPr lang="en-US" dirty="0"/>
              <a:t>TEXT</a:t>
            </a:r>
          </a:p>
        </p:txBody>
      </p:sp>
    </p:spTree>
    <p:extLst>
      <p:ext uri="{BB962C8B-B14F-4D97-AF65-F5344CB8AC3E}">
        <p14:creationId xmlns:p14="http://schemas.microsoft.com/office/powerpoint/2010/main" val="247696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29695-241D-565F-CE09-C599F91F59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E340E8-5F2E-AF9C-1BED-ECE0F52A9E92}"/>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0" y="-501445"/>
            <a:ext cx="7772401" cy="10559845"/>
          </a:xfrm>
          <a:prstGeom prst="rect">
            <a:avLst/>
          </a:prstGeom>
        </p:spPr>
      </p:pic>
      <p:sp>
        <p:nvSpPr>
          <p:cNvPr id="12" name="Right Triangle 11">
            <a:extLst>
              <a:ext uri="{FF2B5EF4-FFF2-40B4-BE49-F238E27FC236}">
                <a16:creationId xmlns:a16="http://schemas.microsoft.com/office/drawing/2014/main" id="{51699619-3016-EB05-AA91-264A9BEE0EC6}"/>
              </a:ext>
            </a:extLst>
          </p:cNvPr>
          <p:cNvSpPr/>
          <p:nvPr/>
        </p:nvSpPr>
        <p:spPr>
          <a:xfrm flipH="1">
            <a:off x="1905457" y="5869969"/>
            <a:ext cx="45719" cy="132851"/>
          </a:xfrm>
          <a:prstGeom prst="rtTriangle">
            <a:avLst/>
          </a:prstGeom>
          <a:solidFill>
            <a:srgbClr val="FDBC14"/>
          </a:solidFill>
          <a:ln>
            <a:solidFill>
              <a:srgbClr val="F7BD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9057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240</Words>
  <Application>Microsoft Office PowerPoint</Application>
  <PresentationFormat>Custom</PresentationFormat>
  <Paragraphs>29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Amasis MT Pro</vt:lpstr>
      <vt:lpstr>Aptos</vt:lpstr>
      <vt:lpstr>Aptos Display</vt:lpstr>
      <vt:lpstr>Arial</vt:lpstr>
      <vt:lpstr>Roboto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Edd Hayes</dc:creator>
  <cp:lastModifiedBy>Edd Hayes</cp:lastModifiedBy>
  <cp:revision>1</cp:revision>
  <dcterms:created xsi:type="dcterms:W3CDTF">2025-11-21T23:06:47Z</dcterms:created>
  <dcterms:modified xsi:type="dcterms:W3CDTF">2025-11-22T01:08:19Z</dcterms:modified>
</cp:coreProperties>
</file>