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4" r:id="rId1"/>
  </p:sldMasterIdLst>
  <p:notesMasterIdLst>
    <p:notesMasterId r:id="rId15"/>
  </p:notesMasterIdLst>
  <p:sldIdLst>
    <p:sldId id="284" r:id="rId2"/>
    <p:sldId id="270" r:id="rId3"/>
    <p:sldId id="279" r:id="rId4"/>
    <p:sldId id="281" r:id="rId5"/>
    <p:sldId id="283" r:id="rId6"/>
    <p:sldId id="273" r:id="rId7"/>
    <p:sldId id="271" r:id="rId8"/>
    <p:sldId id="274" r:id="rId9"/>
    <p:sldId id="275" r:id="rId10"/>
    <p:sldId id="280" r:id="rId11"/>
    <p:sldId id="282" r:id="rId12"/>
    <p:sldId id="277" r:id="rId13"/>
    <p:sldId id="276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d Hayes" initials="EH" lastIdx="1" clrIdx="0">
    <p:extLst>
      <p:ext uri="{19B8F6BF-5375-455C-9EA6-DF929625EA0E}">
        <p15:presenceInfo xmlns:p15="http://schemas.microsoft.com/office/powerpoint/2012/main" userId="d3a4aded819bbd4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16" autoAdjust="0"/>
  </p:normalViewPr>
  <p:slideViewPr>
    <p:cSldViewPr snapToGrid="0">
      <p:cViewPr varScale="1">
        <p:scale>
          <a:sx n="101" d="100"/>
          <a:sy n="101" d="100"/>
        </p:scale>
        <p:origin x="138" y="3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C2E7044-5B15-FA4C-9782-C6B151F1EB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A53036-4AE1-7E49-97D2-94AA00F6E75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E51AFBC-6736-F84E-B01E-5F0EB7AD03D0}" type="datetimeFigureOut">
              <a:rPr lang="en-US"/>
              <a:pPr>
                <a:defRPr/>
              </a:pPr>
              <a:t>5/27/2021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5C5920D-E95B-1B46-A8F5-40BB123892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11DE339-DD0D-2F48-A65E-308B602EA9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DED5C-BFE0-1546-AA70-83FF5B68527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0BEBCA-E264-5B4B-A376-4233BDA63C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CC06776-B046-B547-9777-FBDFF889A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5EB2BDD0-298C-524D-BD6A-B0F14C7C85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0EAFD3ED-7525-8D47-9F3F-E029467633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0336D17D-058E-6C40-84BE-A2F4A78966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303196-5C5A-034D-9764-0B38F38D2FD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161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9EDF2-48C3-403A-BDE2-1352DEB0A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B36424-E3F0-44DF-9661-5BE20370E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5130F-7C28-4A33-984F-E1BC0F101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3458A7-00DB-2F4D-A10D-863E6495F149}" type="datetimeFigureOut">
              <a:rPr lang="en-US" smtClean="0"/>
              <a:pPr>
                <a:defRPr/>
              </a:pPr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54D53-8E0F-4A67-AFB8-5FC9234CC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6C73F-56A9-43B2-B585-637848C8D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4B6B05-D73D-1A49-8C93-5682AA1886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18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5570A-3E41-4905-9807-EE823006A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453BB-348B-461A-A008-BB354FA4F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5B833-7418-4E0B-A435-FB1736406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3458A7-00DB-2F4D-A10D-863E6495F149}" type="datetimeFigureOut">
              <a:rPr lang="en-US" smtClean="0"/>
              <a:pPr>
                <a:defRPr/>
              </a:pPr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05ABF-A7F2-4F89-A66B-676361990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6E787-4845-4ADA-B547-B1E674286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4B6B05-D73D-1A49-8C93-5682AA1886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82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3A7919-2348-4F5F-A22D-F96F8C1C64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C19F8-FE44-4627-85B8-150CDFED8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03684-811B-403A-BA0F-85C774556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3458A7-00DB-2F4D-A10D-863E6495F149}" type="datetimeFigureOut">
              <a:rPr lang="en-US" smtClean="0"/>
              <a:pPr>
                <a:defRPr/>
              </a:pPr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EA25B-847E-4263-828A-B0E044CBB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03A5F-4825-42E8-A449-547456E12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4B6B05-D73D-1A49-8C93-5682AA1886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7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ption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E6520E-2CCF-A84A-B040-7E326394690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EC5C60C-DA96-9941-8768-7A13FD301352}"/>
              </a:ext>
            </a:extLst>
          </p:cNvPr>
          <p:cNvSpPr/>
          <p:nvPr userDrawn="1"/>
        </p:nvSpPr>
        <p:spPr>
          <a:xfrm>
            <a:off x="3351213" y="700088"/>
            <a:ext cx="5489575" cy="5457825"/>
          </a:xfrm>
          <a:prstGeom prst="ellipse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48EF677-8D00-E24F-94C5-F01E3BF9186F}"/>
              </a:ext>
            </a:extLst>
          </p:cNvPr>
          <p:cNvGrpSpPr/>
          <p:nvPr userDrawn="1"/>
        </p:nvGrpSpPr>
        <p:grpSpPr>
          <a:xfrm>
            <a:off x="5703147" y="3346450"/>
            <a:ext cx="785707" cy="192088"/>
            <a:chOff x="5696373" y="3346450"/>
            <a:chExt cx="785707" cy="19208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7D127DC-5439-7542-9F22-AB75514DF8A2}"/>
                </a:ext>
              </a:extLst>
            </p:cNvPr>
            <p:cNvSpPr/>
            <p:nvPr userDrawn="1"/>
          </p:nvSpPr>
          <p:spPr>
            <a:xfrm>
              <a:off x="5994135" y="3346450"/>
              <a:ext cx="191030" cy="1920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55F9312-4008-4345-B887-EE3FEA6CFEAE}"/>
                </a:ext>
              </a:extLst>
            </p:cNvPr>
            <p:cNvSpPr/>
            <p:nvPr userDrawn="1"/>
          </p:nvSpPr>
          <p:spPr>
            <a:xfrm>
              <a:off x="6288088" y="3346450"/>
              <a:ext cx="193992" cy="1920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CB9E724-D0EE-C746-8056-C90723D0ECBA}"/>
                </a:ext>
              </a:extLst>
            </p:cNvPr>
            <p:cNvSpPr/>
            <p:nvPr userDrawn="1"/>
          </p:nvSpPr>
          <p:spPr>
            <a:xfrm>
              <a:off x="5696373" y="3346450"/>
              <a:ext cx="194840" cy="1920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95806" y="1675328"/>
            <a:ext cx="4000388" cy="1332242"/>
          </a:xfrm>
        </p:spPr>
        <p:txBody>
          <a:bodyPr>
            <a:noAutofit/>
          </a:bodyPr>
          <a:lstStyle>
            <a:lvl1pPr algn="ctr">
              <a:defRPr sz="4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96473" y="3862276"/>
            <a:ext cx="4763716" cy="709724"/>
          </a:xfrm>
        </p:spPr>
        <p:txBody>
          <a:bodyPr anchor="ctr">
            <a:noAutofit/>
          </a:bodyPr>
          <a:lstStyle>
            <a:lvl1pPr marL="0" indent="0" algn="ctr">
              <a:buNone/>
              <a:defRPr sz="2200" i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98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8FEB73F-1A3E-394A-AA59-620BB482D3AD}"/>
              </a:ext>
            </a:extLst>
          </p:cNvPr>
          <p:cNvSpPr/>
          <p:nvPr userDrawn="1"/>
        </p:nvSpPr>
        <p:spPr>
          <a:xfrm>
            <a:off x="398463" y="1692275"/>
            <a:ext cx="11430000" cy="4784725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4A5D69-7F02-4A46-B9BB-35EF24D95F74}"/>
              </a:ext>
            </a:extLst>
          </p:cNvPr>
          <p:cNvSpPr/>
          <p:nvPr userDrawn="1"/>
        </p:nvSpPr>
        <p:spPr>
          <a:xfrm>
            <a:off x="398463" y="393700"/>
            <a:ext cx="11430000" cy="1298575"/>
          </a:xfrm>
          <a:prstGeom prst="rect">
            <a:avLst/>
          </a:prstGeom>
          <a:solidFill>
            <a:schemeClr val="tx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96D10121-2170-DB42-A21F-4C57A7B80790}"/>
              </a:ext>
            </a:extLst>
          </p:cNvPr>
          <p:cNvSpPr>
            <a:spLocks/>
          </p:cNvSpPr>
          <p:nvPr userDrawn="1"/>
        </p:nvSpPr>
        <p:spPr bwMode="auto">
          <a:xfrm>
            <a:off x="1211263" y="2422525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E68D13C5-9DF3-0242-973D-78A6E9E7A421}"/>
              </a:ext>
            </a:extLst>
          </p:cNvPr>
          <p:cNvSpPr>
            <a:spLocks/>
          </p:cNvSpPr>
          <p:nvPr userDrawn="1"/>
        </p:nvSpPr>
        <p:spPr bwMode="auto">
          <a:xfrm>
            <a:off x="1211263" y="3838575"/>
            <a:ext cx="503237" cy="479425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528EB13B-D870-8D4E-BCC8-469F47FBD02A}"/>
              </a:ext>
            </a:extLst>
          </p:cNvPr>
          <p:cNvSpPr>
            <a:spLocks/>
          </p:cNvSpPr>
          <p:nvPr userDrawn="1"/>
        </p:nvSpPr>
        <p:spPr bwMode="auto">
          <a:xfrm>
            <a:off x="1211263" y="5295900"/>
            <a:ext cx="503237" cy="479425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113ABE86-2528-5C4D-95C0-8EDFB1DFCD7B}"/>
              </a:ext>
            </a:extLst>
          </p:cNvPr>
          <p:cNvSpPr>
            <a:spLocks/>
          </p:cNvSpPr>
          <p:nvPr userDrawn="1"/>
        </p:nvSpPr>
        <p:spPr bwMode="auto">
          <a:xfrm>
            <a:off x="6370641" y="2444750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DAAB2BAB-3473-3441-964A-9419A3797339}"/>
              </a:ext>
            </a:extLst>
          </p:cNvPr>
          <p:cNvSpPr>
            <a:spLocks/>
          </p:cNvSpPr>
          <p:nvPr userDrawn="1"/>
        </p:nvSpPr>
        <p:spPr bwMode="auto">
          <a:xfrm>
            <a:off x="6370641" y="3860800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1B5AA16D-9E77-8A4D-B8F6-F4BB571D9169}"/>
              </a:ext>
            </a:extLst>
          </p:cNvPr>
          <p:cNvSpPr>
            <a:spLocks/>
          </p:cNvSpPr>
          <p:nvPr userDrawn="1"/>
        </p:nvSpPr>
        <p:spPr bwMode="auto">
          <a:xfrm>
            <a:off x="6370641" y="5318125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8938BB2-A07B-5445-BD83-273EC0D45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728" y="753589"/>
            <a:ext cx="11125200" cy="584789"/>
          </a:xfrm>
        </p:spPr>
        <p:txBody>
          <a:bodyPr>
            <a:noAutofit/>
          </a:bodyPr>
          <a:lstStyle>
            <a:lvl1pPr marL="0" algn="ctr">
              <a:defRPr sz="5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F794336-3DC0-D649-8BEF-CADEEBEECD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29492" y="2348431"/>
            <a:ext cx="3917027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A8BE200-0CAE-1A48-BBFB-8AB094DBBD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29492" y="3759581"/>
            <a:ext cx="3917027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1F7BEA8-2B68-A94D-84BF-46B8DC081B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929492" y="5216909"/>
            <a:ext cx="3917027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F78FDE7-159F-5C4F-94E0-AC1225D5EA9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87536" y="2348431"/>
            <a:ext cx="3917027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DAFA1B1-FE49-2445-92A8-ECFF9714023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087536" y="3759581"/>
            <a:ext cx="3917027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C9039BA-C8BD-6A46-A9D0-BD29E1F0EA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087536" y="5230764"/>
            <a:ext cx="3917027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830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ectives Option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2F497B6-986D-804C-81F3-B7BE26DCF083}"/>
              </a:ext>
            </a:extLst>
          </p:cNvPr>
          <p:cNvSpPr/>
          <p:nvPr userDrawn="1"/>
        </p:nvSpPr>
        <p:spPr>
          <a:xfrm>
            <a:off x="-1588" y="0"/>
            <a:ext cx="12193588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CD9FD14F-866B-CE48-9941-4F2304B4C46E}"/>
              </a:ext>
            </a:extLst>
          </p:cNvPr>
          <p:cNvSpPr>
            <a:spLocks/>
          </p:cNvSpPr>
          <p:nvPr userDrawn="1"/>
        </p:nvSpPr>
        <p:spPr bwMode="auto">
          <a:xfrm>
            <a:off x="830263" y="2011363"/>
            <a:ext cx="503237" cy="481012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70717FAF-6EEA-0D4B-9F85-3DB240679A7A}"/>
              </a:ext>
            </a:extLst>
          </p:cNvPr>
          <p:cNvSpPr>
            <a:spLocks/>
          </p:cNvSpPr>
          <p:nvPr userDrawn="1"/>
        </p:nvSpPr>
        <p:spPr bwMode="auto">
          <a:xfrm>
            <a:off x="830263" y="4760913"/>
            <a:ext cx="503237" cy="481012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9A5DF538-8BAA-4546-8249-1124F5FCC2EA}"/>
              </a:ext>
            </a:extLst>
          </p:cNvPr>
          <p:cNvSpPr>
            <a:spLocks/>
          </p:cNvSpPr>
          <p:nvPr userDrawn="1"/>
        </p:nvSpPr>
        <p:spPr bwMode="auto">
          <a:xfrm>
            <a:off x="830263" y="2894013"/>
            <a:ext cx="503237" cy="481012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3D993824-973D-7C4F-9EBA-880A7D66BFFE}"/>
              </a:ext>
            </a:extLst>
          </p:cNvPr>
          <p:cNvSpPr>
            <a:spLocks/>
          </p:cNvSpPr>
          <p:nvPr userDrawn="1"/>
        </p:nvSpPr>
        <p:spPr bwMode="auto">
          <a:xfrm>
            <a:off x="830263" y="5684838"/>
            <a:ext cx="503237" cy="481012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3EC16C0A-A32A-C44A-9BE1-D13D0DD8E7BB}"/>
              </a:ext>
            </a:extLst>
          </p:cNvPr>
          <p:cNvSpPr>
            <a:spLocks/>
          </p:cNvSpPr>
          <p:nvPr userDrawn="1"/>
        </p:nvSpPr>
        <p:spPr bwMode="auto">
          <a:xfrm>
            <a:off x="830263" y="3838575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713291"/>
            <a:ext cx="11125200" cy="584789"/>
          </a:xfrm>
        </p:spPr>
        <p:txBody>
          <a:bodyPr>
            <a:noAutofit/>
          </a:bodyPr>
          <a:lstStyle>
            <a:lvl1pPr marL="0" algn="ctr">
              <a:defRPr sz="5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1638301" y="2835866"/>
            <a:ext cx="9885338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1638301" y="3759396"/>
            <a:ext cx="9885338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1638301" y="5606457"/>
            <a:ext cx="9885338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638301" y="1912336"/>
            <a:ext cx="9885338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1638301" y="4682926"/>
            <a:ext cx="9885338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082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ectives Option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BB21E7-06DA-EB48-ABBE-2AE4753EB39F}"/>
              </a:ext>
            </a:extLst>
          </p:cNvPr>
          <p:cNvSpPr/>
          <p:nvPr userDrawn="1"/>
        </p:nvSpPr>
        <p:spPr>
          <a:xfrm>
            <a:off x="508000" y="390525"/>
            <a:ext cx="11125200" cy="1527175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A45808E-35EF-5542-BDDD-D8F68893B782}"/>
              </a:ext>
            </a:extLst>
          </p:cNvPr>
          <p:cNvSpPr/>
          <p:nvPr userDrawn="1"/>
        </p:nvSpPr>
        <p:spPr>
          <a:xfrm>
            <a:off x="508000" y="2552700"/>
            <a:ext cx="3322638" cy="330358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795F482-83D3-9242-A0BD-90FA8A982523}"/>
              </a:ext>
            </a:extLst>
          </p:cNvPr>
          <p:cNvSpPr/>
          <p:nvPr userDrawn="1"/>
        </p:nvSpPr>
        <p:spPr>
          <a:xfrm>
            <a:off x="8267700" y="2552700"/>
            <a:ext cx="3322638" cy="330358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331901F-74D3-5B40-960F-970A3C8B14B9}"/>
              </a:ext>
            </a:extLst>
          </p:cNvPr>
          <p:cNvSpPr/>
          <p:nvPr userDrawn="1"/>
        </p:nvSpPr>
        <p:spPr>
          <a:xfrm>
            <a:off x="4387850" y="2552700"/>
            <a:ext cx="3322638" cy="330358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856701"/>
            <a:ext cx="11125200" cy="584789"/>
          </a:xfrm>
        </p:spPr>
        <p:txBody>
          <a:bodyPr>
            <a:noAutofit/>
          </a:bodyPr>
          <a:lstStyle>
            <a:lvl1pPr marL="0" algn="ctr">
              <a:defRPr sz="5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49357" y="3564835"/>
            <a:ext cx="3021496" cy="119766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A9ECE79-3623-1742-B02D-0EF962C692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15131" y="3564835"/>
            <a:ext cx="3034748" cy="119766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5159A3A-4068-1E45-96E8-79A4A1FDA7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05739" y="3564835"/>
            <a:ext cx="3048000" cy="119766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968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dule Title Option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D73E3C-5E60-2441-9C1C-2FD2C9604D75}"/>
              </a:ext>
            </a:extLst>
          </p:cNvPr>
          <p:cNvSpPr/>
          <p:nvPr userDrawn="1"/>
        </p:nvSpPr>
        <p:spPr>
          <a:xfrm>
            <a:off x="508000" y="390525"/>
            <a:ext cx="11125200" cy="1527175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893277"/>
            <a:ext cx="11125200" cy="584789"/>
          </a:xfrm>
        </p:spPr>
        <p:txBody>
          <a:bodyPr>
            <a:noAutofit/>
          </a:bodyPr>
          <a:lstStyle>
            <a:lvl1pPr marL="0" algn="ctr">
              <a:defRPr sz="5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16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dule Title Option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F7F835-DAC2-214C-A864-CEAE615374F0}"/>
              </a:ext>
            </a:extLst>
          </p:cNvPr>
          <p:cNvSpPr/>
          <p:nvPr userDrawn="1"/>
        </p:nvSpPr>
        <p:spPr>
          <a:xfrm>
            <a:off x="0" y="0"/>
            <a:ext cx="1217295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B3D2A36-C834-944C-B484-0557693020A6}"/>
              </a:ext>
            </a:extLst>
          </p:cNvPr>
          <p:cNvSpPr/>
          <p:nvPr userDrawn="1"/>
        </p:nvSpPr>
        <p:spPr>
          <a:xfrm>
            <a:off x="220663" y="700088"/>
            <a:ext cx="5489575" cy="5457825"/>
          </a:xfrm>
          <a:prstGeom prst="ellipse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04E32299-C0AC-0E46-9874-4681EE319FE5}"/>
              </a:ext>
            </a:extLst>
          </p:cNvPr>
          <p:cNvSpPr>
            <a:spLocks/>
          </p:cNvSpPr>
          <p:nvPr userDrawn="1"/>
        </p:nvSpPr>
        <p:spPr bwMode="auto">
          <a:xfrm>
            <a:off x="6189663" y="1787525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CB86CF74-4F4C-F64E-936A-F3F3252F74D1}"/>
              </a:ext>
            </a:extLst>
          </p:cNvPr>
          <p:cNvSpPr>
            <a:spLocks/>
          </p:cNvSpPr>
          <p:nvPr userDrawn="1"/>
        </p:nvSpPr>
        <p:spPr bwMode="auto">
          <a:xfrm>
            <a:off x="6189663" y="2716213"/>
            <a:ext cx="503237" cy="481012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B875EAA0-4721-CB4D-A35B-37CDBFED00D4}"/>
              </a:ext>
            </a:extLst>
          </p:cNvPr>
          <p:cNvSpPr>
            <a:spLocks/>
          </p:cNvSpPr>
          <p:nvPr userDrawn="1"/>
        </p:nvSpPr>
        <p:spPr bwMode="auto">
          <a:xfrm>
            <a:off x="6189663" y="3644900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82864287-1380-A64F-A391-FF65C7D04F93}"/>
              </a:ext>
            </a:extLst>
          </p:cNvPr>
          <p:cNvSpPr>
            <a:spLocks/>
          </p:cNvSpPr>
          <p:nvPr userDrawn="1"/>
        </p:nvSpPr>
        <p:spPr bwMode="auto">
          <a:xfrm>
            <a:off x="6189663" y="4573588"/>
            <a:ext cx="503237" cy="481012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491" y="2452256"/>
            <a:ext cx="5084618" cy="1925780"/>
          </a:xfrm>
        </p:spPr>
        <p:txBody>
          <a:bodyPr>
            <a:noAutofit/>
          </a:bodyPr>
          <a:lstStyle>
            <a:lvl1pPr marL="0" algn="ctr">
              <a:defRPr sz="3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969458" y="2636890"/>
            <a:ext cx="4663741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3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969458" y="3564425"/>
            <a:ext cx="4663741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3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969458" y="1709355"/>
            <a:ext cx="4663741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3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6969458" y="4491960"/>
            <a:ext cx="4663741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3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062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itle 1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5EC5E4-83ED-514F-853E-AB724778CD15}"/>
              </a:ext>
            </a:extLst>
          </p:cNvPr>
          <p:cNvSpPr/>
          <p:nvPr userDrawn="1"/>
        </p:nvSpPr>
        <p:spPr>
          <a:xfrm>
            <a:off x="515938" y="358775"/>
            <a:ext cx="11125200" cy="6118225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FD9902-EDC6-AD4E-A5CD-9FBCAF7DE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3625" y="461317"/>
            <a:ext cx="10008359" cy="1211047"/>
          </a:xfrm>
        </p:spPr>
        <p:txBody>
          <a:bodyPr>
            <a:noAutofit/>
          </a:bodyPr>
          <a:lstStyle>
            <a:lvl1pPr marL="0" algn="l">
              <a:defRPr sz="57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7DDD03F-8E78-EA4B-A5F1-C9F6D3307B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3623" y="1874520"/>
            <a:ext cx="10008361" cy="4360024"/>
          </a:xfrm>
        </p:spPr>
        <p:txBody>
          <a:bodyPr numCol="1"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137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itle 2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11CB33-1443-DA46-9095-750894B820AA}"/>
              </a:ext>
            </a:extLst>
          </p:cNvPr>
          <p:cNvSpPr/>
          <p:nvPr userDrawn="1"/>
        </p:nvSpPr>
        <p:spPr>
          <a:xfrm>
            <a:off x="515938" y="358775"/>
            <a:ext cx="11125200" cy="6118225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BFA4A0F-E771-C44B-8EF4-6CEFA69A8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3625" y="461317"/>
            <a:ext cx="10008359" cy="1211047"/>
          </a:xfrm>
        </p:spPr>
        <p:txBody>
          <a:bodyPr>
            <a:noAutofit/>
          </a:bodyPr>
          <a:lstStyle>
            <a:lvl1pPr marL="0" algn="l">
              <a:defRPr sz="57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DBDA52E-DB09-F640-94B1-63297BC08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3623" y="1874520"/>
            <a:ext cx="10008361" cy="1988820"/>
          </a:xfrm>
        </p:spPr>
        <p:txBody>
          <a:bodyPr numCol="1"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A88D9A0-D97F-B34B-A821-D51EEB1F01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3623" y="4057650"/>
            <a:ext cx="10008361" cy="1988820"/>
          </a:xfrm>
        </p:spPr>
        <p:txBody>
          <a:bodyPr numCol="1"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237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7E5DD-000B-41BE-9A39-807F6718F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2FDB5-A9C0-411B-BC0A-077AA82A2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F130F-14F7-4394-B646-C55216D09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3458A7-00DB-2F4D-A10D-863E6495F149}" type="datetimeFigureOut">
              <a:rPr lang="en-US" smtClean="0"/>
              <a:pPr>
                <a:defRPr/>
              </a:pPr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2AC2C-E9F2-4AF1-8606-0E945DCA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B7296-075E-4568-BB1F-0A3586607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4B6B05-D73D-1A49-8C93-5682AA1886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61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itle 3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F370304-2217-994C-AAB1-D32CE625EDA7}"/>
              </a:ext>
            </a:extLst>
          </p:cNvPr>
          <p:cNvSpPr/>
          <p:nvPr userDrawn="1"/>
        </p:nvSpPr>
        <p:spPr>
          <a:xfrm>
            <a:off x="542925" y="366523"/>
            <a:ext cx="11125200" cy="6096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E9BDE16-B340-7542-9280-7D4837E5A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3625" y="461317"/>
            <a:ext cx="10008359" cy="1211047"/>
          </a:xfrm>
        </p:spPr>
        <p:txBody>
          <a:bodyPr>
            <a:noAutofit/>
          </a:bodyPr>
          <a:lstStyle>
            <a:lvl1pPr marL="0" algn="l">
              <a:defRPr sz="57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3504CB2-C36C-4847-80A6-049FBE75C5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3623" y="1874520"/>
            <a:ext cx="4855845" cy="4360024"/>
          </a:xfrm>
        </p:spPr>
        <p:txBody>
          <a:bodyPr numCol="1"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765BE69-5D34-4B4C-B9F0-4645314AC8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6139" y="1874520"/>
            <a:ext cx="4855845" cy="4360024"/>
          </a:xfrm>
        </p:spPr>
        <p:txBody>
          <a:bodyPr numCol="1"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50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itle 4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A356540-5534-654B-8100-E89AC29DF686}"/>
              </a:ext>
            </a:extLst>
          </p:cNvPr>
          <p:cNvSpPr/>
          <p:nvPr userDrawn="1"/>
        </p:nvSpPr>
        <p:spPr>
          <a:xfrm>
            <a:off x="0" y="0"/>
            <a:ext cx="1217295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0507" y="490967"/>
            <a:ext cx="10540101" cy="1211047"/>
          </a:xfrm>
        </p:spPr>
        <p:txBody>
          <a:bodyPr>
            <a:noAutofit/>
          </a:bodyPr>
          <a:lstStyle>
            <a:lvl1pPr marL="0" algn="ctr">
              <a:defRPr sz="57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896643" y="2160676"/>
            <a:ext cx="9433965" cy="1042416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1896643" y="3557015"/>
            <a:ext cx="9433965" cy="1042416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1896643" y="4953354"/>
            <a:ext cx="9433965" cy="1042416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A1AD5348-F4C4-F94E-ABD5-6F64F7656FB3}"/>
              </a:ext>
            </a:extLst>
          </p:cNvPr>
          <p:cNvSpPr>
            <a:spLocks/>
          </p:cNvSpPr>
          <p:nvPr userDrawn="1"/>
        </p:nvSpPr>
        <p:spPr bwMode="auto">
          <a:xfrm>
            <a:off x="790507" y="2246965"/>
            <a:ext cx="813006" cy="777100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E0905B88-AC32-004B-897C-CF7D836D9CCF}"/>
              </a:ext>
            </a:extLst>
          </p:cNvPr>
          <p:cNvSpPr>
            <a:spLocks/>
          </p:cNvSpPr>
          <p:nvPr userDrawn="1"/>
        </p:nvSpPr>
        <p:spPr bwMode="auto">
          <a:xfrm>
            <a:off x="797132" y="5116062"/>
            <a:ext cx="813006" cy="777100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CFB5491F-FDF0-8A4C-802D-FADA00F43A22}"/>
              </a:ext>
            </a:extLst>
          </p:cNvPr>
          <p:cNvSpPr>
            <a:spLocks/>
          </p:cNvSpPr>
          <p:nvPr userDrawn="1"/>
        </p:nvSpPr>
        <p:spPr bwMode="auto">
          <a:xfrm>
            <a:off x="790508" y="3744465"/>
            <a:ext cx="813006" cy="777100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79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itle 5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69D417-F18D-6C49-B969-D6C8144C4C1B}"/>
              </a:ext>
            </a:extLst>
          </p:cNvPr>
          <p:cNvSpPr/>
          <p:nvPr userDrawn="1"/>
        </p:nvSpPr>
        <p:spPr>
          <a:xfrm>
            <a:off x="-1588" y="13252"/>
            <a:ext cx="12193588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02019" y="713340"/>
            <a:ext cx="5485464" cy="1105077"/>
          </a:xfrm>
        </p:spPr>
        <p:txBody>
          <a:bodyPr>
            <a:noAutofit/>
          </a:bodyPr>
          <a:lstStyle>
            <a:lvl1pPr marL="0" algn="l">
              <a:defRPr sz="33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6202019" y="1818417"/>
            <a:ext cx="5485464" cy="4413325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6F715-A360-0847-860D-808D2F0BB9C8}"/>
              </a:ext>
            </a:extLst>
          </p:cNvPr>
          <p:cNvSpPr/>
          <p:nvPr userDrawn="1"/>
        </p:nvSpPr>
        <p:spPr>
          <a:xfrm>
            <a:off x="326679" y="713340"/>
            <a:ext cx="5489575" cy="5457825"/>
          </a:xfrm>
          <a:prstGeom prst="ellipse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878E07-08CD-9647-8B49-DC09266F23A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35507" y="2465508"/>
            <a:ext cx="5084618" cy="192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>
                <a:latin typeface="+mj-lt"/>
              </a:rPr>
              <a:t>Click to edit Master title style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5629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itle 6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571ED9-AE3B-4846-93C5-82E9047AAD9C}"/>
              </a:ext>
            </a:extLst>
          </p:cNvPr>
          <p:cNvSpPr/>
          <p:nvPr userDrawn="1"/>
        </p:nvSpPr>
        <p:spPr>
          <a:xfrm>
            <a:off x="-1588" y="1815548"/>
            <a:ext cx="12193588" cy="5042452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713291"/>
            <a:ext cx="11125200" cy="584789"/>
          </a:xfrm>
        </p:spPr>
        <p:txBody>
          <a:bodyPr>
            <a:noAutofit/>
          </a:bodyPr>
          <a:lstStyle>
            <a:lvl1pPr marL="0" algn="ctr">
              <a:defRPr sz="5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08001" y="2199504"/>
            <a:ext cx="5282441" cy="4378718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298444" y="2199504"/>
            <a:ext cx="5282441" cy="4378718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6163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itle 8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1DF5F82-5C78-6D40-AB3C-3D65963A3043}"/>
              </a:ext>
            </a:extLst>
          </p:cNvPr>
          <p:cNvSpPr/>
          <p:nvPr userDrawn="1"/>
        </p:nvSpPr>
        <p:spPr>
          <a:xfrm>
            <a:off x="-1588" y="0"/>
            <a:ext cx="12193588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951C82-72DF-2A49-B5A3-EC29A7C9E0CD}"/>
              </a:ext>
            </a:extLst>
          </p:cNvPr>
          <p:cNvSpPr/>
          <p:nvPr userDrawn="1"/>
        </p:nvSpPr>
        <p:spPr>
          <a:xfrm>
            <a:off x="508000" y="395288"/>
            <a:ext cx="11125200" cy="1490662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838958" y="498158"/>
            <a:ext cx="10463284" cy="639934"/>
          </a:xfrm>
        </p:spPr>
        <p:txBody>
          <a:bodyPr>
            <a:noAutofit/>
          </a:bodyPr>
          <a:lstStyle>
            <a:lvl1pPr marL="0" algn="l">
              <a:defRPr sz="3600" b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38958" y="1325880"/>
            <a:ext cx="10463284" cy="560070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5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3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3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3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3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9FB5047-670B-204B-9026-3840CD2AE3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8000" y="2281238"/>
            <a:ext cx="11125200" cy="4344849"/>
          </a:xfrm>
        </p:spPr>
        <p:txBody>
          <a:bodyPr numCol="3"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52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itle 9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BB01454-0EF0-ED43-8FC4-DDF0AE387F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000" y="383385"/>
            <a:ext cx="11190288" cy="1244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29EE19E-03B3-3244-A564-A13444E9B068}"/>
              </a:ext>
            </a:extLst>
          </p:cNvPr>
          <p:cNvSpPr/>
          <p:nvPr userDrawn="1"/>
        </p:nvSpPr>
        <p:spPr>
          <a:xfrm>
            <a:off x="508000" y="383385"/>
            <a:ext cx="11190288" cy="12446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4D7908-4F41-DB49-A512-6EC3A76D51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000" y="1828422"/>
            <a:ext cx="11190288" cy="4749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F8FC67-3458-454E-BB5F-7817F383506A}"/>
              </a:ext>
            </a:extLst>
          </p:cNvPr>
          <p:cNvSpPr/>
          <p:nvPr userDrawn="1"/>
        </p:nvSpPr>
        <p:spPr>
          <a:xfrm>
            <a:off x="508000" y="1828422"/>
            <a:ext cx="11190288" cy="47498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508000" y="713291"/>
            <a:ext cx="11125200" cy="584789"/>
          </a:xfrm>
        </p:spPr>
        <p:txBody>
          <a:bodyPr>
            <a:noAutofit/>
          </a:bodyPr>
          <a:lstStyle>
            <a:lvl1pPr marL="0" algn="ctr">
              <a:defRPr sz="5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073625" y="2014249"/>
            <a:ext cx="4716817" cy="4563973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3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3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3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298443" y="2014249"/>
            <a:ext cx="4874524" cy="4563973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3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3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3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7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itle 10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F3F5FF-ADC8-E741-9DB1-F1231DA3E319}"/>
              </a:ext>
            </a:extLst>
          </p:cNvPr>
          <p:cNvSpPr/>
          <p:nvPr userDrawn="1"/>
        </p:nvSpPr>
        <p:spPr>
          <a:xfrm>
            <a:off x="1" y="377209"/>
            <a:ext cx="12192000" cy="1389279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BACA43-6442-844D-A783-F674F6A846F3}"/>
              </a:ext>
            </a:extLst>
          </p:cNvPr>
          <p:cNvSpPr/>
          <p:nvPr userDrawn="1"/>
        </p:nvSpPr>
        <p:spPr>
          <a:xfrm>
            <a:off x="508000" y="2162175"/>
            <a:ext cx="11125200" cy="430688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508000" y="786013"/>
            <a:ext cx="11125200" cy="584789"/>
          </a:xfrm>
        </p:spPr>
        <p:txBody>
          <a:bodyPr>
            <a:noAutofit/>
          </a:bodyPr>
          <a:lstStyle>
            <a:lvl1pPr marL="0" algn="ctr">
              <a:defRPr sz="5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073625" y="2415654"/>
            <a:ext cx="4716817" cy="4053625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298443" y="2415654"/>
            <a:ext cx="4874524" cy="4053625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7753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ycle / Proces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5A83B2-B368-0B40-A418-5F9BD277A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746"/>
          <a:stretch/>
        </p:blipFill>
        <p:spPr>
          <a:xfrm>
            <a:off x="0" y="1105397"/>
            <a:ext cx="12892558" cy="575260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F211676-FA4B-9041-A1CD-960DCA3377DC}"/>
              </a:ext>
            </a:extLst>
          </p:cNvPr>
          <p:cNvSpPr/>
          <p:nvPr userDrawn="1"/>
        </p:nvSpPr>
        <p:spPr>
          <a:xfrm>
            <a:off x="4683989" y="1341347"/>
            <a:ext cx="2813970" cy="27382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87294"/>
            <a:ext cx="11125200" cy="899190"/>
          </a:xfrm>
        </p:spPr>
        <p:txBody>
          <a:bodyPr>
            <a:noAutofit/>
          </a:bodyPr>
          <a:lstStyle>
            <a:lvl1pPr marL="0" algn="ctr">
              <a:defRPr sz="5200" b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865148" y="2058296"/>
            <a:ext cx="2451652" cy="1280214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78544B6-2101-744E-835F-174F541F2D2B}"/>
              </a:ext>
            </a:extLst>
          </p:cNvPr>
          <p:cNvSpPr/>
          <p:nvPr userDrawn="1"/>
        </p:nvSpPr>
        <p:spPr>
          <a:xfrm>
            <a:off x="6797522" y="3848963"/>
            <a:ext cx="2813970" cy="27382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97005381-244B-DC45-9BF9-126B17A958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79118" y="4530989"/>
            <a:ext cx="2451652" cy="1280214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357D1C3-09E4-A844-8278-E6598936708A}"/>
              </a:ext>
            </a:extLst>
          </p:cNvPr>
          <p:cNvSpPr/>
          <p:nvPr userDrawn="1"/>
        </p:nvSpPr>
        <p:spPr>
          <a:xfrm>
            <a:off x="2695658" y="3848963"/>
            <a:ext cx="2813970" cy="27382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C09C843D-49F7-0840-8A34-82843E1E67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77254" y="4530989"/>
            <a:ext cx="2451652" cy="1280214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Bent-Up Arrow 4">
            <a:extLst>
              <a:ext uri="{FF2B5EF4-FFF2-40B4-BE49-F238E27FC236}">
                <a16:creationId xmlns:a16="http://schemas.microsoft.com/office/drawing/2014/main" id="{7C42AE4F-27C7-CB45-8089-3333B75812F1}"/>
              </a:ext>
            </a:extLst>
          </p:cNvPr>
          <p:cNvSpPr/>
          <p:nvPr userDrawn="1"/>
        </p:nvSpPr>
        <p:spPr>
          <a:xfrm rot="5400000" flipH="1">
            <a:off x="3543096" y="2552325"/>
            <a:ext cx="603539" cy="895696"/>
          </a:xfrm>
          <a:prstGeom prst="bent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Bent-Up Arrow 40">
            <a:extLst>
              <a:ext uri="{FF2B5EF4-FFF2-40B4-BE49-F238E27FC236}">
                <a16:creationId xmlns:a16="http://schemas.microsoft.com/office/drawing/2014/main" id="{65F4C381-0E10-AB4F-AF60-5163B074CD4D}"/>
              </a:ext>
            </a:extLst>
          </p:cNvPr>
          <p:cNvSpPr/>
          <p:nvPr userDrawn="1"/>
        </p:nvSpPr>
        <p:spPr>
          <a:xfrm rot="16200000" flipH="1">
            <a:off x="5886995" y="5785776"/>
            <a:ext cx="603539" cy="895696"/>
          </a:xfrm>
          <a:prstGeom prst="bent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Bent-Up Arrow 41">
            <a:extLst>
              <a:ext uri="{FF2B5EF4-FFF2-40B4-BE49-F238E27FC236}">
                <a16:creationId xmlns:a16="http://schemas.microsoft.com/office/drawing/2014/main" id="{5C84F4BD-51E1-8246-8852-8BA7E226732A}"/>
              </a:ext>
            </a:extLst>
          </p:cNvPr>
          <p:cNvSpPr/>
          <p:nvPr userDrawn="1"/>
        </p:nvSpPr>
        <p:spPr>
          <a:xfrm rot="10800000" flipH="1">
            <a:off x="8122182" y="2698404"/>
            <a:ext cx="603539" cy="895696"/>
          </a:xfrm>
          <a:prstGeom prst="bent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3D01B5-0B7D-8E46-8321-BD7B64948062}"/>
              </a:ext>
            </a:extLst>
          </p:cNvPr>
          <p:cNvGrpSpPr/>
          <p:nvPr userDrawn="1"/>
        </p:nvGrpSpPr>
        <p:grpSpPr>
          <a:xfrm>
            <a:off x="5850778" y="3507604"/>
            <a:ext cx="480391" cy="134938"/>
            <a:chOff x="5888659" y="3441700"/>
            <a:chExt cx="480391" cy="13493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BB957DD-57EF-3645-AC81-D688F5E9A952}"/>
                </a:ext>
              </a:extLst>
            </p:cNvPr>
            <p:cNvSpPr/>
            <p:nvPr userDrawn="1"/>
          </p:nvSpPr>
          <p:spPr>
            <a:xfrm>
              <a:off x="6060109" y="3441700"/>
              <a:ext cx="137492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8CBBAEA-8418-EC4D-8B49-B19FEE94429E}"/>
                </a:ext>
              </a:extLst>
            </p:cNvPr>
            <p:cNvSpPr/>
            <p:nvPr userDrawn="1"/>
          </p:nvSpPr>
          <p:spPr>
            <a:xfrm>
              <a:off x="6234734" y="3441700"/>
              <a:ext cx="134316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DAC8E92-114B-A74E-AF32-B30E816D7201}"/>
                </a:ext>
              </a:extLst>
            </p:cNvPr>
            <p:cNvSpPr/>
            <p:nvPr userDrawn="1"/>
          </p:nvSpPr>
          <p:spPr>
            <a:xfrm>
              <a:off x="5888659" y="3441700"/>
              <a:ext cx="134316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EFA2363-C6CD-C948-B67D-C716CB9BC11B}"/>
              </a:ext>
            </a:extLst>
          </p:cNvPr>
          <p:cNvGrpSpPr/>
          <p:nvPr userDrawn="1"/>
        </p:nvGrpSpPr>
        <p:grpSpPr>
          <a:xfrm>
            <a:off x="3862447" y="5986132"/>
            <a:ext cx="480391" cy="134938"/>
            <a:chOff x="5888659" y="3441700"/>
            <a:chExt cx="480391" cy="13493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6A33278-33DB-294A-9D29-8CA55703E413}"/>
                </a:ext>
              </a:extLst>
            </p:cNvPr>
            <p:cNvSpPr/>
            <p:nvPr userDrawn="1"/>
          </p:nvSpPr>
          <p:spPr>
            <a:xfrm>
              <a:off x="6060109" y="3441700"/>
              <a:ext cx="137492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6CCED25-4B9C-A846-88FF-A3DAD428E54D}"/>
                </a:ext>
              </a:extLst>
            </p:cNvPr>
            <p:cNvSpPr/>
            <p:nvPr userDrawn="1"/>
          </p:nvSpPr>
          <p:spPr>
            <a:xfrm>
              <a:off x="6234734" y="3441700"/>
              <a:ext cx="134316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C21DF1-10B1-CF49-81EA-733CF27F45C2}"/>
                </a:ext>
              </a:extLst>
            </p:cNvPr>
            <p:cNvSpPr/>
            <p:nvPr userDrawn="1"/>
          </p:nvSpPr>
          <p:spPr>
            <a:xfrm>
              <a:off x="5888659" y="3441700"/>
              <a:ext cx="134316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3B40EC5-5E19-B34C-B4CF-C42A1AC1186A}"/>
              </a:ext>
            </a:extLst>
          </p:cNvPr>
          <p:cNvGrpSpPr/>
          <p:nvPr userDrawn="1"/>
        </p:nvGrpSpPr>
        <p:grpSpPr>
          <a:xfrm>
            <a:off x="7964311" y="5986132"/>
            <a:ext cx="480391" cy="134938"/>
            <a:chOff x="5888659" y="3441700"/>
            <a:chExt cx="480391" cy="13493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01502CE-1988-8047-9CD1-BFBC4457C00B}"/>
                </a:ext>
              </a:extLst>
            </p:cNvPr>
            <p:cNvSpPr/>
            <p:nvPr userDrawn="1"/>
          </p:nvSpPr>
          <p:spPr>
            <a:xfrm>
              <a:off x="6060109" y="3441700"/>
              <a:ext cx="137492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D35D92F-6265-F746-B463-BA32A94307BB}"/>
                </a:ext>
              </a:extLst>
            </p:cNvPr>
            <p:cNvSpPr/>
            <p:nvPr userDrawn="1"/>
          </p:nvSpPr>
          <p:spPr>
            <a:xfrm>
              <a:off x="6234734" y="3441700"/>
              <a:ext cx="134316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F6CC73E-2080-3F4C-9152-0411336792C5}"/>
                </a:ext>
              </a:extLst>
            </p:cNvPr>
            <p:cNvSpPr/>
            <p:nvPr userDrawn="1"/>
          </p:nvSpPr>
          <p:spPr>
            <a:xfrm>
              <a:off x="5888659" y="3441700"/>
              <a:ext cx="134316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400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1" grpId="0" animBg="1"/>
      <p:bldP spid="36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 Option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D856B2B-578E-5744-BC86-72C6E0CDE008}"/>
              </a:ext>
            </a:extLst>
          </p:cNvPr>
          <p:cNvSpPr/>
          <p:nvPr userDrawn="1"/>
        </p:nvSpPr>
        <p:spPr>
          <a:xfrm>
            <a:off x="-1588" y="13252"/>
            <a:ext cx="12193588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B24191-1F6B-E34A-BF32-8BDC797C5DCF}"/>
              </a:ext>
            </a:extLst>
          </p:cNvPr>
          <p:cNvSpPr/>
          <p:nvPr userDrawn="1"/>
        </p:nvSpPr>
        <p:spPr>
          <a:xfrm>
            <a:off x="508000" y="4440437"/>
            <a:ext cx="3361445" cy="2028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AF578D-49C5-6541-BFD4-97DE1E3F01F6}"/>
              </a:ext>
            </a:extLst>
          </p:cNvPr>
          <p:cNvSpPr/>
          <p:nvPr userDrawn="1"/>
        </p:nvSpPr>
        <p:spPr>
          <a:xfrm>
            <a:off x="4389886" y="4440437"/>
            <a:ext cx="3361445" cy="2028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82F957-D9E9-B74C-A1D2-5E8B04D09658}"/>
              </a:ext>
            </a:extLst>
          </p:cNvPr>
          <p:cNvSpPr/>
          <p:nvPr userDrawn="1"/>
        </p:nvSpPr>
        <p:spPr>
          <a:xfrm>
            <a:off x="507999" y="2070195"/>
            <a:ext cx="3361445" cy="2028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5DE6B86-7B9E-1049-9DC7-40F2A18FEBE1}"/>
              </a:ext>
            </a:extLst>
          </p:cNvPr>
          <p:cNvSpPr/>
          <p:nvPr userDrawn="1"/>
        </p:nvSpPr>
        <p:spPr>
          <a:xfrm>
            <a:off x="4366266" y="2090043"/>
            <a:ext cx="3361445" cy="2028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284D0E-9C8D-014C-BAB0-E537B337F35B}"/>
              </a:ext>
            </a:extLst>
          </p:cNvPr>
          <p:cNvSpPr/>
          <p:nvPr userDrawn="1"/>
        </p:nvSpPr>
        <p:spPr>
          <a:xfrm>
            <a:off x="8195056" y="2090043"/>
            <a:ext cx="3361445" cy="2028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33F0CE-36C5-FA4B-9BED-B9B707F8BFFD}"/>
              </a:ext>
            </a:extLst>
          </p:cNvPr>
          <p:cNvSpPr/>
          <p:nvPr userDrawn="1"/>
        </p:nvSpPr>
        <p:spPr>
          <a:xfrm>
            <a:off x="8180199" y="4411552"/>
            <a:ext cx="3361445" cy="2028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856701"/>
            <a:ext cx="11125200" cy="584789"/>
          </a:xfrm>
        </p:spPr>
        <p:txBody>
          <a:bodyPr>
            <a:noAutofit/>
          </a:bodyPr>
          <a:lstStyle>
            <a:lvl1pPr marL="0" algn="ctr">
              <a:defRPr sz="5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39576" y="2072789"/>
            <a:ext cx="3253153" cy="2026032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428245" y="2092637"/>
            <a:ext cx="3208011" cy="2026032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8256915" y="2105319"/>
            <a:ext cx="3208011" cy="2026032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539576" y="4420589"/>
            <a:ext cx="3253153" cy="2026032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466594" y="4443031"/>
            <a:ext cx="3208011" cy="2026032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8256915" y="4398870"/>
            <a:ext cx="3208011" cy="2026032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06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5" grpId="0" animBg="1"/>
      <p:bldP spid="27" grpId="0" animBg="1"/>
      <p:bldP spid="28" grpId="0" animBg="1"/>
      <p:bldP spid="29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 Option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ADF475-C159-FF41-9E59-BB977A7DA82C}"/>
              </a:ext>
            </a:extLst>
          </p:cNvPr>
          <p:cNvSpPr/>
          <p:nvPr userDrawn="1"/>
        </p:nvSpPr>
        <p:spPr>
          <a:xfrm>
            <a:off x="263456" y="251791"/>
            <a:ext cx="11663501" cy="6347792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3625" y="358446"/>
            <a:ext cx="10008359" cy="1164472"/>
          </a:xfrm>
        </p:spPr>
        <p:txBody>
          <a:bodyPr anchor="b">
            <a:noAutofit/>
          </a:bodyPr>
          <a:lstStyle>
            <a:lvl1pPr marL="0" algn="l">
              <a:defRPr sz="4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073625" y="1665028"/>
            <a:ext cx="10008359" cy="4811973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19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0FFAB-D7DD-4199-A18F-FB01FDFD7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645CE-F595-47A2-B55F-16681EA0A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EB51D-A979-48A8-A023-F5EA46DC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3458A7-00DB-2F4D-A10D-863E6495F149}" type="datetimeFigureOut">
              <a:rPr lang="en-US" smtClean="0"/>
              <a:pPr>
                <a:defRPr/>
              </a:pPr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76221-5AFB-4C12-B703-41A77F383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C09D4-E843-4923-9E61-E87BD5362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4B6B05-D73D-1A49-8C93-5682AA1886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42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 Option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829C82-6520-C047-AE04-0A13168D6BD7}"/>
              </a:ext>
            </a:extLst>
          </p:cNvPr>
          <p:cNvSpPr/>
          <p:nvPr userDrawn="1"/>
        </p:nvSpPr>
        <p:spPr>
          <a:xfrm>
            <a:off x="6010275" y="0"/>
            <a:ext cx="6181725" cy="6884988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0" y="303854"/>
            <a:ext cx="5537200" cy="760670"/>
          </a:xfrm>
        </p:spPr>
        <p:txBody>
          <a:bodyPr anchor="t">
            <a:noAutofit/>
          </a:bodyPr>
          <a:lstStyle>
            <a:lvl1pPr marL="0" algn="ctr">
              <a:defRPr sz="3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6096000" y="1269241"/>
            <a:ext cx="5537200" cy="5098576"/>
          </a:xfrm>
        </p:spPr>
        <p:txBody>
          <a:bodyPr spcCol="182880">
            <a:normAutofit/>
          </a:bodyPr>
          <a:lstStyle>
            <a:lvl1pPr marL="0" indent="0" algn="l">
              <a:lnSpc>
                <a:spcPct val="100000"/>
              </a:lnSpc>
              <a:spcAft>
                <a:spcPts val="1000"/>
              </a:spcAft>
              <a:buFontTx/>
              <a:buNone/>
              <a:defRPr sz="1600" b="1">
                <a:solidFill>
                  <a:schemeClr val="bg1"/>
                </a:solidFill>
                <a:latin typeface="+mn-lt"/>
              </a:defRPr>
            </a:lvl1pPr>
            <a:lvl2pPr marL="457200" indent="0" algn="l">
              <a:lnSpc>
                <a:spcPct val="100000"/>
              </a:lnSpc>
              <a:spcAft>
                <a:spcPts val="1000"/>
              </a:spcAft>
              <a:buFontTx/>
              <a:buNone/>
              <a:defRPr sz="1600" b="1">
                <a:solidFill>
                  <a:schemeClr val="bg1"/>
                </a:solidFill>
                <a:latin typeface="+mn-lt"/>
              </a:defRPr>
            </a:lvl2pPr>
            <a:lvl3pPr marL="914400" indent="0" algn="l">
              <a:lnSpc>
                <a:spcPct val="100000"/>
              </a:lnSpc>
              <a:spcAft>
                <a:spcPts val="1000"/>
              </a:spcAft>
              <a:buFontTx/>
              <a:buNone/>
              <a:defRPr sz="1600" b="1">
                <a:solidFill>
                  <a:schemeClr val="bg1"/>
                </a:solidFill>
                <a:latin typeface="+mn-lt"/>
              </a:defRPr>
            </a:lvl3pPr>
            <a:lvl4pPr marL="1371600" indent="0" algn="l">
              <a:lnSpc>
                <a:spcPct val="100000"/>
              </a:lnSpc>
              <a:spcAft>
                <a:spcPts val="1000"/>
              </a:spcAft>
              <a:buFontTx/>
              <a:buNone/>
              <a:defRPr sz="1600" b="1">
                <a:solidFill>
                  <a:schemeClr val="bg1"/>
                </a:solidFill>
                <a:latin typeface="+mn-lt"/>
              </a:defRPr>
            </a:lvl4pPr>
            <a:lvl5pPr marL="1828800" indent="0" algn="l">
              <a:lnSpc>
                <a:spcPct val="100000"/>
              </a:lnSpc>
              <a:spcAft>
                <a:spcPts val="1000"/>
              </a:spcAft>
              <a:buFontTx/>
              <a:buNone/>
              <a:defRPr sz="16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65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 Option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D0538F4-3F8A-5743-84C7-D216AB93D9A9}"/>
              </a:ext>
            </a:extLst>
          </p:cNvPr>
          <p:cNvSpPr/>
          <p:nvPr userDrawn="1"/>
        </p:nvSpPr>
        <p:spPr>
          <a:xfrm>
            <a:off x="-1" y="0"/>
            <a:ext cx="12192001" cy="6868319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417539"/>
            <a:ext cx="11125200" cy="1017225"/>
          </a:xfrm>
          <a:solidFill>
            <a:srgbClr val="FFFFFF"/>
          </a:solidFill>
        </p:spPr>
        <p:txBody>
          <a:bodyPr>
            <a:noAutofit/>
          </a:bodyPr>
          <a:lstStyle>
            <a:lvl1pPr marL="0" algn="ctr">
              <a:defRPr sz="3300" b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1364974" y="2904209"/>
            <a:ext cx="10268225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1364974" y="3827739"/>
            <a:ext cx="10268225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1364974" y="5674800"/>
            <a:ext cx="10268225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364974" y="1980679"/>
            <a:ext cx="10268226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1364974" y="4751269"/>
            <a:ext cx="10268225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CDEACDAE-C3F8-1048-A7CC-793954924CB3}"/>
              </a:ext>
            </a:extLst>
          </p:cNvPr>
          <p:cNvSpPr>
            <a:spLocks/>
          </p:cNvSpPr>
          <p:nvPr userDrawn="1"/>
        </p:nvSpPr>
        <p:spPr bwMode="auto">
          <a:xfrm>
            <a:off x="516525" y="1994268"/>
            <a:ext cx="627476" cy="599764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17E29689-BB0B-8B4A-BAF0-A6D7F50E216E}"/>
              </a:ext>
            </a:extLst>
          </p:cNvPr>
          <p:cNvSpPr>
            <a:spLocks/>
          </p:cNvSpPr>
          <p:nvPr userDrawn="1"/>
        </p:nvSpPr>
        <p:spPr bwMode="auto">
          <a:xfrm>
            <a:off x="516525" y="5693561"/>
            <a:ext cx="627476" cy="599764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8BB91098-2754-E349-A793-9D15048F8530}"/>
              </a:ext>
            </a:extLst>
          </p:cNvPr>
          <p:cNvSpPr>
            <a:spLocks/>
          </p:cNvSpPr>
          <p:nvPr userDrawn="1"/>
        </p:nvSpPr>
        <p:spPr bwMode="auto">
          <a:xfrm>
            <a:off x="516525" y="2922970"/>
            <a:ext cx="627476" cy="599764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AC4503A5-AD67-CF47-B3A5-E56FCC7E8D29}"/>
              </a:ext>
            </a:extLst>
          </p:cNvPr>
          <p:cNvSpPr>
            <a:spLocks/>
          </p:cNvSpPr>
          <p:nvPr userDrawn="1"/>
        </p:nvSpPr>
        <p:spPr bwMode="auto">
          <a:xfrm>
            <a:off x="516525" y="4788791"/>
            <a:ext cx="627476" cy="599765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CBB3E28C-8603-1D41-B293-9DF5BFDFBCF5}"/>
              </a:ext>
            </a:extLst>
          </p:cNvPr>
          <p:cNvSpPr>
            <a:spLocks/>
          </p:cNvSpPr>
          <p:nvPr userDrawn="1"/>
        </p:nvSpPr>
        <p:spPr bwMode="auto">
          <a:xfrm>
            <a:off x="516525" y="3846500"/>
            <a:ext cx="627476" cy="599764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9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 Option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7440CF9C-9865-C14F-8547-FDEBF02D4683}"/>
              </a:ext>
            </a:extLst>
          </p:cNvPr>
          <p:cNvSpPr/>
          <p:nvPr userDrawn="1"/>
        </p:nvSpPr>
        <p:spPr>
          <a:xfrm>
            <a:off x="-1" y="0"/>
            <a:ext cx="12192001" cy="6868319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4B338F-AE2E-9142-8F9E-6626076CFC4A}"/>
              </a:ext>
            </a:extLst>
          </p:cNvPr>
          <p:cNvSpPr/>
          <p:nvPr userDrawn="1"/>
        </p:nvSpPr>
        <p:spPr>
          <a:xfrm>
            <a:off x="625922" y="3960813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358446"/>
            <a:ext cx="11125200" cy="787966"/>
          </a:xfrm>
        </p:spPr>
        <p:txBody>
          <a:bodyPr anchor="b">
            <a:noAutofit/>
          </a:bodyPr>
          <a:lstStyle>
            <a:lvl1pPr marL="0" algn="ctr">
              <a:defRPr sz="33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768626" y="4638260"/>
            <a:ext cx="2160104" cy="112643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Glegoo" pitchFamily="2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6F7DA9-1422-B349-80C8-F6098E551491}"/>
              </a:ext>
            </a:extLst>
          </p:cNvPr>
          <p:cNvSpPr/>
          <p:nvPr userDrawn="1"/>
        </p:nvSpPr>
        <p:spPr>
          <a:xfrm>
            <a:off x="3383980" y="3960813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29E66F15-EB17-AD4A-9BEF-22D7AE04827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26684" y="4638260"/>
            <a:ext cx="2160104" cy="112643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4FFDAC1-065C-3646-A1C6-0E78782241E2}"/>
              </a:ext>
            </a:extLst>
          </p:cNvPr>
          <p:cNvSpPr/>
          <p:nvPr userDrawn="1"/>
        </p:nvSpPr>
        <p:spPr>
          <a:xfrm>
            <a:off x="6142038" y="3960813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26BA6EB9-9A1E-0E4F-B17C-1039D0C8AE9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84742" y="4638260"/>
            <a:ext cx="2160104" cy="112643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8EFBF7C-6968-4148-B375-E409AE0A88DC}"/>
              </a:ext>
            </a:extLst>
          </p:cNvPr>
          <p:cNvSpPr/>
          <p:nvPr userDrawn="1"/>
        </p:nvSpPr>
        <p:spPr>
          <a:xfrm>
            <a:off x="8900096" y="3960813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738E026D-A054-7147-91B8-23B56B53467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42800" y="4638260"/>
            <a:ext cx="2160104" cy="112643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36A21DA-E9DA-8C45-801A-A9A90826C338}"/>
              </a:ext>
            </a:extLst>
          </p:cNvPr>
          <p:cNvSpPr/>
          <p:nvPr userDrawn="1"/>
        </p:nvSpPr>
        <p:spPr>
          <a:xfrm>
            <a:off x="508000" y="1319401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B7455404-DA79-C54C-8A77-FBCAC682E79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50704" y="1996848"/>
            <a:ext cx="2160104" cy="112643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Glegoo" pitchFamily="2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3068BB9-E420-D745-8DC9-69A11E13608E}"/>
              </a:ext>
            </a:extLst>
          </p:cNvPr>
          <p:cNvSpPr/>
          <p:nvPr userDrawn="1"/>
        </p:nvSpPr>
        <p:spPr>
          <a:xfrm>
            <a:off x="3266058" y="1319401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8875DCA5-9C96-ED49-B522-6FF06A33AA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408762" y="1996848"/>
            <a:ext cx="2160104" cy="112643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B2DD266-D8D8-4141-8755-CE9D044B5253}"/>
              </a:ext>
            </a:extLst>
          </p:cNvPr>
          <p:cNvSpPr/>
          <p:nvPr userDrawn="1"/>
        </p:nvSpPr>
        <p:spPr>
          <a:xfrm>
            <a:off x="6024116" y="1319401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FD698468-EBF3-1C44-B0D1-3C24AE49087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66820" y="1996848"/>
            <a:ext cx="2160104" cy="112643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DCEE813-0741-CC41-958D-6ADED6ED43E4}"/>
              </a:ext>
            </a:extLst>
          </p:cNvPr>
          <p:cNvSpPr/>
          <p:nvPr userDrawn="1"/>
        </p:nvSpPr>
        <p:spPr>
          <a:xfrm>
            <a:off x="8782174" y="1319401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04E1351F-777F-3E48-809F-22D7CF35997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924878" y="1996848"/>
            <a:ext cx="2160104" cy="112643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36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7" grpId="0" animBg="1"/>
      <p:bldP spid="29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2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B187E1-9D4E-3847-8318-1DF406E4E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363" y="351693"/>
            <a:ext cx="11471275" cy="615461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5AD243-15AB-0A40-A83C-ACFE191B75C2}"/>
              </a:ext>
            </a:extLst>
          </p:cNvPr>
          <p:cNvSpPr/>
          <p:nvPr userDrawn="1"/>
        </p:nvSpPr>
        <p:spPr>
          <a:xfrm>
            <a:off x="360363" y="351692"/>
            <a:ext cx="11471275" cy="6154616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60363" y="2476559"/>
            <a:ext cx="11471275" cy="1767882"/>
          </a:xfrm>
        </p:spPr>
        <p:txBody>
          <a:bodyPr>
            <a:noAutofit/>
          </a:bodyPr>
          <a:lstStyle>
            <a:lvl1pPr marL="0" algn="ctr">
              <a:defRPr sz="6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60363" y="816939"/>
            <a:ext cx="11471275" cy="637287"/>
          </a:xfrm>
        </p:spPr>
        <p:txBody>
          <a:bodyPr anchor="ctr">
            <a:noAutofit/>
          </a:bodyPr>
          <a:lstStyle>
            <a:lvl1pPr marL="182880" indent="0" algn="ctr">
              <a:spcBef>
                <a:spcPts val="0"/>
              </a:spcBef>
              <a:buFontTx/>
              <a:buNone/>
              <a:defRPr sz="3200" b="1" baseline="0">
                <a:solidFill>
                  <a:schemeClr val="bg1"/>
                </a:solidFill>
                <a:latin typeface="+mn-lt"/>
                <a:cs typeface="Glegoo" pitchFamily="2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C1ED0E79-26C1-B248-89EC-66F36D8A0D3C}"/>
              </a:ext>
            </a:extLst>
          </p:cNvPr>
          <p:cNvSpPr>
            <a:spLocks/>
          </p:cNvSpPr>
          <p:nvPr userDrawn="1"/>
        </p:nvSpPr>
        <p:spPr bwMode="auto">
          <a:xfrm>
            <a:off x="5501395" y="4831309"/>
            <a:ext cx="1138410" cy="108813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0D1DB5DC-3ECA-FA44-905E-15ACAF4B8ECF}"/>
              </a:ext>
            </a:extLst>
          </p:cNvPr>
          <p:cNvSpPr>
            <a:spLocks/>
          </p:cNvSpPr>
          <p:nvPr userDrawn="1"/>
        </p:nvSpPr>
        <p:spPr bwMode="auto">
          <a:xfrm>
            <a:off x="6912751" y="4831309"/>
            <a:ext cx="1138410" cy="108813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CD1D295F-F7ED-D447-BC31-6D586338FD4C}"/>
              </a:ext>
            </a:extLst>
          </p:cNvPr>
          <p:cNvSpPr>
            <a:spLocks/>
          </p:cNvSpPr>
          <p:nvPr userDrawn="1"/>
        </p:nvSpPr>
        <p:spPr bwMode="auto">
          <a:xfrm>
            <a:off x="4090039" y="4831308"/>
            <a:ext cx="1138410" cy="108813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10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1769C-8AFF-4735-BAE7-04DF9EA98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94E72-31C9-4B8A-AB15-0558F965A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7BDF9-BDE1-4BBD-B726-3E199A8AAE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4D0D30-B6FC-4ED6-B5E5-1089D2D64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3458A7-00DB-2F4D-A10D-863E6495F149}" type="datetimeFigureOut">
              <a:rPr lang="en-US" smtClean="0"/>
              <a:pPr>
                <a:defRPr/>
              </a:pPr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8E23F3-BBFC-4468-9A10-731D4332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2D8884-F93A-468D-8C5B-58BE5A79B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4B6B05-D73D-1A49-8C93-5682AA1886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66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B2A5E-43A2-47D1-8EE9-CE3F2A702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72D8F-6D1A-43CA-97B9-39B72D0F5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98DB3F-9C84-47D7-9FB2-8EF8F28D6D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0449D1-D04A-48B5-974C-17DEAF5368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115E04-D1A9-4901-B9F4-2C05D8465A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037A8-ADB4-4A20-AEB3-B798E0E30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3458A7-00DB-2F4D-A10D-863E6495F149}" type="datetimeFigureOut">
              <a:rPr lang="en-US" smtClean="0"/>
              <a:pPr>
                <a:defRPr/>
              </a:pPr>
              <a:t>5/27/2021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9A819B-53BB-4779-9F83-1465BD26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98F141-B270-4E1B-BBBF-5C7E9D0AA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4B6B05-D73D-1A49-8C93-5682AA1886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3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BB748-C73D-4DEC-9FFD-BDED8A1F7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74F16E-F2A6-486F-82ED-BAD8441F6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3458A7-00DB-2F4D-A10D-863E6495F149}" type="datetimeFigureOut">
              <a:rPr lang="en-US" smtClean="0"/>
              <a:pPr>
                <a:defRPr/>
              </a:pPr>
              <a:t>5/27/2021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D81E7E-FBF8-4D9D-ADEB-80A0E47BB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79A955-D489-4310-B9C0-2EC19198A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4B6B05-D73D-1A49-8C93-5682AA1886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69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D53EAF-B640-4FA3-8381-05401A171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3458A7-00DB-2F4D-A10D-863E6495F149}" type="datetimeFigureOut">
              <a:rPr lang="en-US" smtClean="0"/>
              <a:pPr>
                <a:defRPr/>
              </a:pPr>
              <a:t>5/27/2021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F3E44E-1E79-4EE2-9550-D2F27B7CA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DDFF1-B6FE-4A31-82F5-13E811878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4B6B05-D73D-1A49-8C93-5682AA1886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46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608CB-58FE-404E-ABF1-91843ADA5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401B1-3511-468B-AF81-5FD528930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6973C-E580-4EFA-B061-C86BA5819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BC5873-6964-4543-AD5C-E3D20052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3458A7-00DB-2F4D-A10D-863E6495F149}" type="datetimeFigureOut">
              <a:rPr lang="en-US" smtClean="0"/>
              <a:pPr>
                <a:defRPr/>
              </a:pPr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189A35-7695-4ED1-981C-221A5993B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3ED8A-50DC-4DFB-8FAE-3B40ADE28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4B6B05-D73D-1A49-8C93-5682AA1886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81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BCD0A-E68C-4D4A-B3CC-7A42B7BBE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ADC2C-84AC-424A-B570-FEF2676D03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E3DD71-EEBB-45FC-862F-D05543050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D9BF5D-54EF-4BF7-8818-57103A88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3458A7-00DB-2F4D-A10D-863E6495F149}" type="datetimeFigureOut">
              <a:rPr lang="en-US" smtClean="0"/>
              <a:pPr>
                <a:defRPr/>
              </a:pPr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D3A76-CE5B-4BFB-B3C1-8C1866B35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D573E-6FCE-44CD-9935-D8FC9EB4E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4B6B05-D73D-1A49-8C93-5682AA1886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79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B79AE5-19EA-4F2C-8232-E21AF4DAA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AB5F1A-7763-4322-8078-BE922C5AB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530F0-F8EA-41F1-ADC7-1945A86E45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43458A7-00DB-2F4D-A10D-863E6495F149}" type="datetimeFigureOut">
              <a:rPr lang="en-US" smtClean="0"/>
              <a:pPr>
                <a:defRPr/>
              </a:pPr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EAAD4-B382-4404-9A30-2CF4D98BB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E20B3-9FD6-4651-9068-D921F5938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84B6B05-D73D-1A49-8C93-5682AA1886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  <p:sldLayoutId id="2147483923" r:id="rId13"/>
    <p:sldLayoutId id="2147483924" r:id="rId14"/>
    <p:sldLayoutId id="2147483925" r:id="rId15"/>
    <p:sldLayoutId id="2147483926" r:id="rId16"/>
    <p:sldLayoutId id="2147483927" r:id="rId17"/>
    <p:sldLayoutId id="2147483928" r:id="rId18"/>
    <p:sldLayoutId id="2147483929" r:id="rId19"/>
    <p:sldLayoutId id="2147483930" r:id="rId20"/>
    <p:sldLayoutId id="2147483931" r:id="rId21"/>
    <p:sldLayoutId id="2147483932" r:id="rId22"/>
    <p:sldLayoutId id="2147483933" r:id="rId23"/>
    <p:sldLayoutId id="2147483935" r:id="rId24"/>
    <p:sldLayoutId id="2147483936" r:id="rId25"/>
    <p:sldLayoutId id="2147483937" r:id="rId26"/>
    <p:sldLayoutId id="2147483938" r:id="rId27"/>
    <p:sldLayoutId id="2147483939" r:id="rId28"/>
    <p:sldLayoutId id="2147483940" r:id="rId29"/>
    <p:sldLayoutId id="2147483941" r:id="rId30"/>
    <p:sldLayoutId id="2147483942" r:id="rId31"/>
    <p:sldLayoutId id="2147483943" r:id="rId32"/>
    <p:sldLayoutId id="2147483944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hyperlink" Target="http://www.ehbcsports.com/" TargetMode="External"/><Relationship Id="rId5" Type="http://schemas.openxmlformats.org/officeDocument/2006/relationships/image" Target="../media/image23.png"/><Relationship Id="rId15" Type="http://schemas.openxmlformats.org/officeDocument/2006/relationships/image" Target="../media/image10.png"/><Relationship Id="rId10" Type="http://schemas.openxmlformats.org/officeDocument/2006/relationships/hyperlink" Target="http://www.bcsportsfoundation.com/" TargetMode="External"/><Relationship Id="rId4" Type="http://schemas.openxmlformats.org/officeDocument/2006/relationships/image" Target="../media/image22.png"/><Relationship Id="rId9" Type="http://schemas.openxmlformats.org/officeDocument/2006/relationships/hyperlink" Target="http://cosmcala.deviantart.com/art/Gmail-Product-Sans-Logo-Concept-611261954" TargetMode="External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edd@bcsportsfoundation.com" TargetMode="Externa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hyperlink" Target="http://wiki.maemo.org/Mer" TargetMode="External"/><Relationship Id="rId7" Type="http://schemas.openxmlformats.org/officeDocument/2006/relationships/slide" Target="slide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slide" Target="slide4.xml"/><Relationship Id="rId11" Type="http://schemas.openxmlformats.org/officeDocument/2006/relationships/image" Target="../media/image10.png"/><Relationship Id="rId5" Type="http://schemas.openxmlformats.org/officeDocument/2006/relationships/hyperlink" Target="http://stackoverflow.com/questions/13968335/is-starburst-effect-doable-in-css3" TargetMode="External"/><Relationship Id="rId10" Type="http://schemas.openxmlformats.org/officeDocument/2006/relationships/slide" Target="slide13.xml"/><Relationship Id="rId4" Type="http://schemas.openxmlformats.org/officeDocument/2006/relationships/image" Target="../media/image12.jpg"/><Relationship Id="rId9" Type="http://schemas.openxmlformats.org/officeDocument/2006/relationships/slide" Target="slide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csportsfoundation.com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bcsportsfoundation.com/contact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01F96F-9053-4A71-9DF2-EDBF8E6F254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7000"/>
          </a:blip>
          <a:stretch>
            <a:fillRect/>
          </a:stretch>
        </p:blipFill>
        <p:spPr>
          <a:xfrm>
            <a:off x="5495" y="-5358"/>
            <a:ext cx="12201525" cy="686335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</p:pic>
      <p:sp>
        <p:nvSpPr>
          <p:cNvPr id="28673" name="Title 2">
            <a:extLst>
              <a:ext uri="{FF2B5EF4-FFF2-40B4-BE49-F238E27FC236}">
                <a16:creationId xmlns:a16="http://schemas.microsoft.com/office/drawing/2014/main" id="{26569B9A-5FC2-8040-BF84-F3F35E2950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65738" y="1528952"/>
            <a:ext cx="9460523" cy="1245776"/>
          </a:xfrm>
        </p:spPr>
        <p:txBody>
          <a:bodyPr/>
          <a:lstStyle/>
          <a:p>
            <a:pPr eaLnBrk="1" hangingPunct="1"/>
            <a:r>
              <a:rPr lang="en-US" sz="5400" b="1" dirty="0">
                <a:effectLst>
                  <a:outerShdw blurRad="50800" dist="50800" dir="5400000" algn="ctr" rotWithShape="0">
                    <a:srgbClr val="000000">
                      <a:alpha val="71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CPAP*</a:t>
            </a:r>
            <a:r>
              <a:rPr lang="en-US" b="1" dirty="0">
                <a:effectLst>
                  <a:outerShdw blurRad="50800" dist="50800" dir="5400000" algn="ctr" rotWithShape="0">
                    <a:srgbClr val="000000">
                      <a:alpha val="71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and </a:t>
            </a:r>
            <a:r>
              <a:rPr lang="en-US" sz="5400" b="1" dirty="0">
                <a:effectLst>
                  <a:outerShdw blurRad="50800" dist="50800" dir="5400000" algn="ctr" rotWithShape="0">
                    <a:srgbClr val="000000">
                      <a:alpha val="74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Community-Based</a:t>
            </a:r>
            <a:r>
              <a:rPr lang="en-US" sz="54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5400" b="1" dirty="0">
                <a:effectLst>
                  <a:outerShdw blurRad="50800" dist="50800" dir="5400000" algn="ctr" rotWithShape="0">
                    <a:srgbClr val="000000">
                      <a:alpha val="71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Organizations</a:t>
            </a:r>
            <a:endParaRPr lang="en-US" altLang="en-US" sz="5400" b="1" dirty="0">
              <a:effectLst>
                <a:outerShdw blurRad="50800" dist="50800" dir="5400000" algn="ctr" rotWithShape="0">
                  <a:srgbClr val="000000">
                    <a:alpha val="71000"/>
                  </a:srgbClr>
                </a:outerShdw>
              </a:effectLst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28674" name="Subtitle 3">
            <a:extLst>
              <a:ext uri="{FF2B5EF4-FFF2-40B4-BE49-F238E27FC236}">
                <a16:creationId xmlns:a16="http://schemas.microsoft.com/office/drawing/2014/main" id="{53C3E4A7-412A-9C43-80F1-77487C4A756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81122" y="4324161"/>
            <a:ext cx="4643303" cy="538162"/>
          </a:xfrm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en-US" b="1" dirty="0">
                <a:ea typeface="Glegoo" pitchFamily="2" charset="0"/>
                <a:cs typeface="Glegoo" pitchFamily="2" charset="0"/>
              </a:rPr>
              <a:t>An Overview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5AFB7A-198B-4AB9-9836-848FC8B944D4}"/>
              </a:ext>
            </a:extLst>
          </p:cNvPr>
          <p:cNvSpPr txBox="1"/>
          <p:nvPr/>
        </p:nvSpPr>
        <p:spPr>
          <a:xfrm>
            <a:off x="3417277" y="5898606"/>
            <a:ext cx="6178062" cy="36933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Black College Sports &amp; Education Foundation, Inc. ©2016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660B7C38-A91F-44BD-B8DF-7C0BB3DAD192}"/>
              </a:ext>
            </a:extLst>
          </p:cNvPr>
          <p:cNvSpPr txBox="1">
            <a:spLocks noChangeArrowheads="1"/>
          </p:cNvSpPr>
          <p:nvPr/>
        </p:nvSpPr>
        <p:spPr>
          <a:xfrm>
            <a:off x="1581151" y="2979338"/>
            <a:ext cx="9077324" cy="53816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b="1" dirty="0">
                <a:ea typeface="Glegoo" pitchFamily="2" charset="0"/>
                <a:cs typeface="Glegoo" pitchFamily="2" charset="0"/>
              </a:rPr>
              <a:t>*The COMPREHENSIVE PREPARATORY ASSISTANCE PROGRAM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3496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llout: Right Arrow 3">
            <a:extLst>
              <a:ext uri="{FF2B5EF4-FFF2-40B4-BE49-F238E27FC236}">
                <a16:creationId xmlns:a16="http://schemas.microsoft.com/office/drawing/2014/main" id="{EC45E8A4-6E8C-4BC3-B019-302B1565A42A}"/>
              </a:ext>
            </a:extLst>
          </p:cNvPr>
          <p:cNvSpPr/>
          <p:nvPr/>
        </p:nvSpPr>
        <p:spPr>
          <a:xfrm>
            <a:off x="2621559" y="4602029"/>
            <a:ext cx="3440115" cy="1292559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32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    6-8 grades :</a:t>
            </a:r>
            <a:br>
              <a:rPr lang="en-US" sz="1600" b="1" dirty="0">
                <a:solidFill>
                  <a:schemeClr val="bg1"/>
                </a:solidFill>
              </a:rPr>
            </a:br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789F78B-257C-4285-B172-26CB1A0115F7}"/>
              </a:ext>
            </a:extLst>
          </p:cNvPr>
          <p:cNvGrpSpPr/>
          <p:nvPr/>
        </p:nvGrpSpPr>
        <p:grpSpPr>
          <a:xfrm>
            <a:off x="2647528" y="3246554"/>
            <a:ext cx="4168737" cy="1292559"/>
            <a:chOff x="2257003" y="3246554"/>
            <a:chExt cx="4168737" cy="1292559"/>
          </a:xfrm>
          <a:solidFill>
            <a:srgbClr val="92D050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8F7364F-8FCB-422D-9165-3CABF8F870B5}"/>
                </a:ext>
              </a:extLst>
            </p:cNvPr>
            <p:cNvSpPr/>
            <p:nvPr/>
          </p:nvSpPr>
          <p:spPr>
            <a:xfrm>
              <a:off x="2257003" y="3246554"/>
              <a:ext cx="2838327" cy="12925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65D60D17-A575-4843-A41A-46F1280B8F68}"/>
                </a:ext>
              </a:extLst>
            </p:cNvPr>
            <p:cNvSpPr/>
            <p:nvPr/>
          </p:nvSpPr>
          <p:spPr>
            <a:xfrm>
              <a:off x="5095909" y="3546072"/>
              <a:ext cx="1329831" cy="637820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15A7A32-32C4-410D-A811-47010135EBF6}"/>
                </a:ext>
              </a:extLst>
            </p:cNvPr>
            <p:cNvSpPr txBox="1"/>
            <p:nvPr/>
          </p:nvSpPr>
          <p:spPr>
            <a:xfrm>
              <a:off x="2260230" y="3471987"/>
              <a:ext cx="2835100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en-US" sz="16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9-10 grades:  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66D2840-258C-451B-BFF6-614EA08E6AB4}"/>
              </a:ext>
            </a:extLst>
          </p:cNvPr>
          <p:cNvSpPr txBox="1"/>
          <p:nvPr/>
        </p:nvSpPr>
        <p:spPr>
          <a:xfrm>
            <a:off x="519856" y="3429000"/>
            <a:ext cx="18685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Essential Student Information packets are modules applicable to grade (section) categories.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51E375-BF55-47C6-9AA9-43C17F8BE36E}"/>
              </a:ext>
            </a:extLst>
          </p:cNvPr>
          <p:cNvSpPr txBox="1"/>
          <p:nvPr/>
        </p:nvSpPr>
        <p:spPr>
          <a:xfrm>
            <a:off x="2795286" y="1521221"/>
            <a:ext cx="2690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Log in to Section portal:                                   </a:t>
            </a:r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C9711354-B140-407A-BF9E-63C04D584175}"/>
              </a:ext>
            </a:extLst>
          </p:cNvPr>
          <p:cNvSpPr/>
          <p:nvPr/>
        </p:nvSpPr>
        <p:spPr>
          <a:xfrm>
            <a:off x="7123803" y="3627409"/>
            <a:ext cx="614004" cy="638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A330428C-52F9-4770-9EC3-00C265D33D64}"/>
              </a:ext>
            </a:extLst>
          </p:cNvPr>
          <p:cNvSpPr/>
          <p:nvPr/>
        </p:nvSpPr>
        <p:spPr>
          <a:xfrm>
            <a:off x="7123803" y="5151409"/>
            <a:ext cx="633054" cy="638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1D03FD-D422-4143-94D1-831F1A31130D}"/>
              </a:ext>
            </a:extLst>
          </p:cNvPr>
          <p:cNvSpPr txBox="1"/>
          <p:nvPr/>
        </p:nvSpPr>
        <p:spPr>
          <a:xfrm>
            <a:off x="514572" y="1953954"/>
            <a:ext cx="1873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CPAP enrollees and CBOs can access the portals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22DA0-722D-4FC8-8ADB-245FC6F571A3}"/>
              </a:ext>
            </a:extLst>
          </p:cNvPr>
          <p:cNvSpPr txBox="1"/>
          <p:nvPr/>
        </p:nvSpPr>
        <p:spPr>
          <a:xfrm>
            <a:off x="617771" y="1160463"/>
            <a:ext cx="4477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(After registration, log on with username and password).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BBAC033-9ADF-48EA-9C68-B6E091A88285}"/>
              </a:ext>
            </a:extLst>
          </p:cNvPr>
          <p:cNvSpPr txBox="1">
            <a:spLocks/>
          </p:cNvSpPr>
          <p:nvPr/>
        </p:nvSpPr>
        <p:spPr>
          <a:xfrm>
            <a:off x="596320" y="549995"/>
            <a:ext cx="9404723" cy="958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700" b="1" dirty="0">
                <a:solidFill>
                  <a:schemeClr val="bg1"/>
                </a:solidFill>
              </a:rPr>
              <a:t>How to Access the  CPAP Portal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8C8F32-EE75-4C93-B7F1-2F43C4169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338" y="440289"/>
            <a:ext cx="9404723" cy="744089"/>
          </a:xfrm>
          <a:effectLst>
            <a:outerShdw blurRad="50800" dist="50800" dir="5400000" algn="ctr" rotWithShape="0">
              <a:srgbClr val="000000">
                <a:alpha val="69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en-US" sz="4700" b="1" dirty="0"/>
              <a:t>How to  Access the  CPAP Portal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3D772EB8-EC14-4483-AB52-03B68476025F}"/>
              </a:ext>
            </a:extLst>
          </p:cNvPr>
          <p:cNvSpPr/>
          <p:nvPr/>
        </p:nvSpPr>
        <p:spPr>
          <a:xfrm>
            <a:off x="5805262" y="617220"/>
            <a:ext cx="5418667" cy="5418667"/>
          </a:xfrm>
          <a:prstGeom prst="triangl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Freeform: Shape 18" title="Step 1 task description">
            <a:extLst>
              <a:ext uri="{FF2B5EF4-FFF2-40B4-BE49-F238E27FC236}">
                <a16:creationId xmlns:a16="http://schemas.microsoft.com/office/drawing/2014/main" id="{C492AAAE-52A0-4C75-8A0A-642B91E24DF9}"/>
              </a:ext>
            </a:extLst>
          </p:cNvPr>
          <p:cNvSpPr/>
          <p:nvPr/>
        </p:nvSpPr>
        <p:spPr>
          <a:xfrm>
            <a:off x="6160014" y="4636448"/>
            <a:ext cx="2951860" cy="1292559"/>
          </a:xfrm>
          <a:custGeom>
            <a:avLst/>
            <a:gdLst>
              <a:gd name="connsiteX0" fmla="*/ 0 w 1762118"/>
              <a:gd name="connsiteY0" fmla="*/ 142024 h 1420240"/>
              <a:gd name="connsiteX1" fmla="*/ 142024 w 1762118"/>
              <a:gd name="connsiteY1" fmla="*/ 0 h 1420240"/>
              <a:gd name="connsiteX2" fmla="*/ 1620094 w 1762118"/>
              <a:gd name="connsiteY2" fmla="*/ 0 h 1420240"/>
              <a:gd name="connsiteX3" fmla="*/ 1762118 w 1762118"/>
              <a:gd name="connsiteY3" fmla="*/ 142024 h 1420240"/>
              <a:gd name="connsiteX4" fmla="*/ 1762118 w 1762118"/>
              <a:gd name="connsiteY4" fmla="*/ 1278216 h 1420240"/>
              <a:gd name="connsiteX5" fmla="*/ 1620094 w 1762118"/>
              <a:gd name="connsiteY5" fmla="*/ 1420240 h 1420240"/>
              <a:gd name="connsiteX6" fmla="*/ 142024 w 1762118"/>
              <a:gd name="connsiteY6" fmla="*/ 1420240 h 1420240"/>
              <a:gd name="connsiteX7" fmla="*/ 0 w 1762118"/>
              <a:gd name="connsiteY7" fmla="*/ 1278216 h 1420240"/>
              <a:gd name="connsiteX8" fmla="*/ 0 w 1762118"/>
              <a:gd name="connsiteY8" fmla="*/ 142024 h 142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2118" h="1420240">
                <a:moveTo>
                  <a:pt x="0" y="142024"/>
                </a:moveTo>
                <a:cubicBezTo>
                  <a:pt x="0" y="63586"/>
                  <a:pt x="63586" y="0"/>
                  <a:pt x="142024" y="0"/>
                </a:cubicBezTo>
                <a:lnTo>
                  <a:pt x="1620094" y="0"/>
                </a:lnTo>
                <a:cubicBezTo>
                  <a:pt x="1698532" y="0"/>
                  <a:pt x="1762118" y="63586"/>
                  <a:pt x="1762118" y="142024"/>
                </a:cubicBezTo>
                <a:lnTo>
                  <a:pt x="1762118" y="1278216"/>
                </a:lnTo>
                <a:cubicBezTo>
                  <a:pt x="1762118" y="1356654"/>
                  <a:pt x="1698532" y="1420240"/>
                  <a:pt x="1620094" y="1420240"/>
                </a:cubicBezTo>
                <a:lnTo>
                  <a:pt x="142024" y="1420240"/>
                </a:lnTo>
                <a:cubicBezTo>
                  <a:pt x="63586" y="1420240"/>
                  <a:pt x="0" y="1356654"/>
                  <a:pt x="0" y="1278216"/>
                </a:cubicBezTo>
                <a:lnTo>
                  <a:pt x="0" y="142024"/>
                </a:lnTo>
                <a:close/>
              </a:path>
            </a:pathLst>
          </a:custGeom>
          <a:solidFill>
            <a:srgbClr val="FFFF00">
              <a:alpha val="54000"/>
            </a:srgb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6509" tIns="156509" rIns="156509" bIns="460846" numCol="1" spcCol="1270" anchor="t" anchorCtr="0"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chemeClr val="tx1"/>
                </a:solidFill>
              </a:rPr>
              <a:t>Tutorials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chemeClr val="tx1"/>
                </a:solidFill>
              </a:rPr>
              <a:t>Studies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chemeClr val="tx1"/>
                </a:solidFill>
              </a:rPr>
              <a:t>Sports, Games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chemeClr val="tx1"/>
                </a:solidFill>
              </a:rPr>
              <a:t>Extracurricular Activities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chemeClr val="tx1"/>
                </a:solidFill>
              </a:rPr>
              <a:t>More…</a:t>
            </a:r>
          </a:p>
          <a:p>
            <a:pPr marL="0" lvl="1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400" b="1" kern="1200" dirty="0">
              <a:solidFill>
                <a:schemeClr val="tx1"/>
              </a:solidFill>
            </a:endParaRPr>
          </a:p>
        </p:txBody>
      </p:sp>
      <p:sp>
        <p:nvSpPr>
          <p:cNvPr id="20" name="Freeform: Shape 19" title="Step 1 task description">
            <a:extLst>
              <a:ext uri="{FF2B5EF4-FFF2-40B4-BE49-F238E27FC236}">
                <a16:creationId xmlns:a16="http://schemas.microsoft.com/office/drawing/2014/main" id="{5A2E2EB5-F8A6-4000-B44A-8A1D6BD5BA18}"/>
              </a:ext>
            </a:extLst>
          </p:cNvPr>
          <p:cNvSpPr/>
          <p:nvPr/>
        </p:nvSpPr>
        <p:spPr>
          <a:xfrm>
            <a:off x="6949686" y="3120308"/>
            <a:ext cx="2932803" cy="1451029"/>
          </a:xfrm>
          <a:custGeom>
            <a:avLst/>
            <a:gdLst>
              <a:gd name="connsiteX0" fmla="*/ 0 w 1762118"/>
              <a:gd name="connsiteY0" fmla="*/ 142024 h 1420240"/>
              <a:gd name="connsiteX1" fmla="*/ 142024 w 1762118"/>
              <a:gd name="connsiteY1" fmla="*/ 0 h 1420240"/>
              <a:gd name="connsiteX2" fmla="*/ 1620094 w 1762118"/>
              <a:gd name="connsiteY2" fmla="*/ 0 h 1420240"/>
              <a:gd name="connsiteX3" fmla="*/ 1762118 w 1762118"/>
              <a:gd name="connsiteY3" fmla="*/ 142024 h 1420240"/>
              <a:gd name="connsiteX4" fmla="*/ 1762118 w 1762118"/>
              <a:gd name="connsiteY4" fmla="*/ 1278216 h 1420240"/>
              <a:gd name="connsiteX5" fmla="*/ 1620094 w 1762118"/>
              <a:gd name="connsiteY5" fmla="*/ 1420240 h 1420240"/>
              <a:gd name="connsiteX6" fmla="*/ 142024 w 1762118"/>
              <a:gd name="connsiteY6" fmla="*/ 1420240 h 1420240"/>
              <a:gd name="connsiteX7" fmla="*/ 0 w 1762118"/>
              <a:gd name="connsiteY7" fmla="*/ 1278216 h 1420240"/>
              <a:gd name="connsiteX8" fmla="*/ 0 w 1762118"/>
              <a:gd name="connsiteY8" fmla="*/ 142024 h 142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2118" h="1420240">
                <a:moveTo>
                  <a:pt x="0" y="142024"/>
                </a:moveTo>
                <a:cubicBezTo>
                  <a:pt x="0" y="63586"/>
                  <a:pt x="63586" y="0"/>
                  <a:pt x="142024" y="0"/>
                </a:cubicBezTo>
                <a:lnTo>
                  <a:pt x="1620094" y="0"/>
                </a:lnTo>
                <a:cubicBezTo>
                  <a:pt x="1698532" y="0"/>
                  <a:pt x="1762118" y="63586"/>
                  <a:pt x="1762118" y="142024"/>
                </a:cubicBezTo>
                <a:lnTo>
                  <a:pt x="1762118" y="1278216"/>
                </a:lnTo>
                <a:cubicBezTo>
                  <a:pt x="1762118" y="1356654"/>
                  <a:pt x="1698532" y="1420240"/>
                  <a:pt x="1620094" y="1420240"/>
                </a:cubicBezTo>
                <a:lnTo>
                  <a:pt x="142024" y="1420240"/>
                </a:lnTo>
                <a:cubicBezTo>
                  <a:pt x="63586" y="1420240"/>
                  <a:pt x="0" y="1356654"/>
                  <a:pt x="0" y="1278216"/>
                </a:cubicBezTo>
                <a:lnTo>
                  <a:pt x="0" y="142024"/>
                </a:lnTo>
                <a:close/>
              </a:path>
            </a:pathLst>
          </a:custGeom>
          <a:solidFill>
            <a:srgbClr val="FFFF00">
              <a:alpha val="54000"/>
            </a:srgb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6509" tIns="156509" rIns="156509" bIns="460846" numCol="1" spcCol="1270" anchor="t" anchorCtr="0"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chemeClr val="tx1"/>
                </a:solidFill>
              </a:rPr>
              <a:t>Tutorials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chemeClr val="tx1"/>
                </a:solidFill>
              </a:rPr>
              <a:t>Videos, Webinars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chemeClr val="tx1"/>
                </a:solidFill>
              </a:rPr>
              <a:t>Career Building Tools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chemeClr val="tx1"/>
                </a:solidFill>
              </a:rPr>
              <a:t>Athletics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chemeClr val="tx1"/>
                </a:solidFill>
              </a:rPr>
              <a:t>Extracurricular Activities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chemeClr val="tx1"/>
                </a:solidFill>
              </a:rPr>
              <a:t>More…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1400" b="1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1" name="Freeform: Shape 20" title="Step 1 task description">
            <a:extLst>
              <a:ext uri="{FF2B5EF4-FFF2-40B4-BE49-F238E27FC236}">
                <a16:creationId xmlns:a16="http://schemas.microsoft.com/office/drawing/2014/main" id="{9144CCC3-BAC7-45F2-A30A-37C39E64EEAB}"/>
              </a:ext>
            </a:extLst>
          </p:cNvPr>
          <p:cNvSpPr/>
          <p:nvPr/>
        </p:nvSpPr>
        <p:spPr>
          <a:xfrm>
            <a:off x="7564644" y="1595709"/>
            <a:ext cx="2913754" cy="1451029"/>
          </a:xfrm>
          <a:custGeom>
            <a:avLst/>
            <a:gdLst>
              <a:gd name="connsiteX0" fmla="*/ 0 w 1762118"/>
              <a:gd name="connsiteY0" fmla="*/ 142024 h 1420240"/>
              <a:gd name="connsiteX1" fmla="*/ 142024 w 1762118"/>
              <a:gd name="connsiteY1" fmla="*/ 0 h 1420240"/>
              <a:gd name="connsiteX2" fmla="*/ 1620094 w 1762118"/>
              <a:gd name="connsiteY2" fmla="*/ 0 h 1420240"/>
              <a:gd name="connsiteX3" fmla="*/ 1762118 w 1762118"/>
              <a:gd name="connsiteY3" fmla="*/ 142024 h 1420240"/>
              <a:gd name="connsiteX4" fmla="*/ 1762118 w 1762118"/>
              <a:gd name="connsiteY4" fmla="*/ 1278216 h 1420240"/>
              <a:gd name="connsiteX5" fmla="*/ 1620094 w 1762118"/>
              <a:gd name="connsiteY5" fmla="*/ 1420240 h 1420240"/>
              <a:gd name="connsiteX6" fmla="*/ 142024 w 1762118"/>
              <a:gd name="connsiteY6" fmla="*/ 1420240 h 1420240"/>
              <a:gd name="connsiteX7" fmla="*/ 0 w 1762118"/>
              <a:gd name="connsiteY7" fmla="*/ 1278216 h 1420240"/>
              <a:gd name="connsiteX8" fmla="*/ 0 w 1762118"/>
              <a:gd name="connsiteY8" fmla="*/ 142024 h 142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2118" h="1420240">
                <a:moveTo>
                  <a:pt x="0" y="142024"/>
                </a:moveTo>
                <a:cubicBezTo>
                  <a:pt x="0" y="63586"/>
                  <a:pt x="63586" y="0"/>
                  <a:pt x="142024" y="0"/>
                </a:cubicBezTo>
                <a:lnTo>
                  <a:pt x="1620094" y="0"/>
                </a:lnTo>
                <a:cubicBezTo>
                  <a:pt x="1698532" y="0"/>
                  <a:pt x="1762118" y="63586"/>
                  <a:pt x="1762118" y="142024"/>
                </a:cubicBezTo>
                <a:lnTo>
                  <a:pt x="1762118" y="1278216"/>
                </a:lnTo>
                <a:cubicBezTo>
                  <a:pt x="1762118" y="1356654"/>
                  <a:pt x="1698532" y="1420240"/>
                  <a:pt x="1620094" y="1420240"/>
                </a:cubicBezTo>
                <a:lnTo>
                  <a:pt x="142024" y="1420240"/>
                </a:lnTo>
                <a:cubicBezTo>
                  <a:pt x="63586" y="1420240"/>
                  <a:pt x="0" y="1356654"/>
                  <a:pt x="0" y="1278216"/>
                </a:cubicBezTo>
                <a:lnTo>
                  <a:pt x="0" y="142024"/>
                </a:lnTo>
                <a:close/>
              </a:path>
            </a:pathLst>
          </a:custGeom>
          <a:solidFill>
            <a:srgbClr val="FFFF00">
              <a:alpha val="54000"/>
            </a:srgb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6509" tIns="156509" rIns="156509" bIns="460846" numCol="1" spcCol="1270" anchor="t" anchorCtr="0"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chemeClr val="tx1"/>
                </a:solidFill>
              </a:rPr>
              <a:t>Tutorials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chemeClr val="tx1"/>
                </a:solidFill>
              </a:rPr>
              <a:t>Videos, Webinars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chemeClr val="tx1"/>
                </a:solidFill>
              </a:rPr>
              <a:t>Career Building Tools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chemeClr val="tx1"/>
                </a:solidFill>
              </a:rPr>
              <a:t>Athletics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chemeClr val="tx1"/>
                </a:solidFill>
              </a:rPr>
              <a:t>Extracurricular Activities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chemeClr val="tx1"/>
                </a:solidFill>
              </a:rPr>
              <a:t>More…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1400" b="1" dirty="0">
              <a:solidFill>
                <a:schemeClr val="tx1"/>
              </a:solidFill>
            </a:endParaRPr>
          </a:p>
          <a:p>
            <a:pPr marL="0" lvl="1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400" b="1" kern="1200" dirty="0">
              <a:solidFill>
                <a:schemeClr val="tx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77F2DA9-0006-4C2B-A292-9DA52C532619}"/>
              </a:ext>
            </a:extLst>
          </p:cNvPr>
          <p:cNvGrpSpPr/>
          <p:nvPr/>
        </p:nvGrpSpPr>
        <p:grpSpPr>
          <a:xfrm>
            <a:off x="2647528" y="1907989"/>
            <a:ext cx="4866800" cy="1292559"/>
            <a:chOff x="2257003" y="1907989"/>
            <a:chExt cx="4866800" cy="129255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F5B86A0-89F7-41BB-839C-B09B8791D169}"/>
                </a:ext>
              </a:extLst>
            </p:cNvPr>
            <p:cNvGrpSpPr/>
            <p:nvPr/>
          </p:nvGrpSpPr>
          <p:grpSpPr>
            <a:xfrm>
              <a:off x="2257003" y="1907989"/>
              <a:ext cx="2884437" cy="1292559"/>
              <a:chOff x="103470" y="1877394"/>
              <a:chExt cx="2884437" cy="129255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3BD06A7-B878-4E42-BD4F-9145A16DF6A3}"/>
                  </a:ext>
                </a:extLst>
              </p:cNvPr>
              <p:cNvSpPr/>
              <p:nvPr/>
            </p:nvSpPr>
            <p:spPr>
              <a:xfrm>
                <a:off x="103470" y="1877394"/>
                <a:ext cx="2857717" cy="129255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3CA7A22-D537-465F-88D5-DC11B2D41A1E}"/>
                  </a:ext>
                </a:extLst>
              </p:cNvPr>
              <p:cNvSpPr txBox="1"/>
              <p:nvPr/>
            </p:nvSpPr>
            <p:spPr>
              <a:xfrm>
                <a:off x="123695" y="2118124"/>
                <a:ext cx="2864212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endParaRPr lang="en-US" sz="16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11-12 grades:  </a:t>
                </a:r>
              </a:p>
            </p:txBody>
          </p:sp>
        </p:grp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BEB8EC64-C2D9-4673-92A6-1621FB6E4354}"/>
                </a:ext>
              </a:extLst>
            </p:cNvPr>
            <p:cNvSpPr/>
            <p:nvPr/>
          </p:nvSpPr>
          <p:spPr>
            <a:xfrm>
              <a:off x="5095330" y="2234448"/>
              <a:ext cx="2028473" cy="63782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2A5ED1E-A39B-44BE-85EA-CBB3C4D1F81D}"/>
              </a:ext>
            </a:extLst>
          </p:cNvPr>
          <p:cNvSpPr txBox="1"/>
          <p:nvPr/>
        </p:nvSpPr>
        <p:spPr>
          <a:xfrm>
            <a:off x="5354497" y="1502201"/>
            <a:ext cx="2028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Section Includes:</a:t>
            </a:r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81521E8-9E02-437F-ABA0-E340394B0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314" y="790087"/>
            <a:ext cx="714375" cy="2476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2655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C34D91-2725-49DE-90C6-7728EEEADEBC}"/>
              </a:ext>
            </a:extLst>
          </p:cNvPr>
          <p:cNvSpPr txBox="1"/>
          <p:nvPr/>
        </p:nvSpPr>
        <p:spPr>
          <a:xfrm>
            <a:off x="3360515" y="3987071"/>
            <a:ext cx="2071834" cy="886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657600" algn="ctr"/>
                <a:tab pos="5200650" algn="ctr"/>
                <a:tab pos="6743700" algn="ctr"/>
                <a:tab pos="8686800" algn="ctr"/>
              </a:tabLst>
            </a:pPr>
            <a:r>
              <a:rPr lang="en-US" b="1" dirty="0"/>
              <a:t>Community College	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br>
              <a:rPr lang="en-US" b="1" dirty="0"/>
            </a:b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003403-147F-4591-A9FB-FC1AB0E28467}"/>
              </a:ext>
            </a:extLst>
          </p:cNvPr>
          <p:cNvSpPr txBox="1"/>
          <p:nvPr/>
        </p:nvSpPr>
        <p:spPr>
          <a:xfrm>
            <a:off x="9946179" y="4291904"/>
            <a:ext cx="1595445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tabLst>
                <a:tab pos="2630488" algn="ctr"/>
                <a:tab pos="4684713" algn="ctr"/>
                <a:tab pos="7027863" algn="ctr"/>
                <a:tab pos="9371013" algn="ctr"/>
              </a:tabLst>
            </a:pPr>
            <a:r>
              <a:rPr lang="en-US" sz="1400" b="1" dirty="0"/>
              <a:t>Other Topics:</a:t>
            </a:r>
          </a:p>
          <a:p>
            <a:pPr>
              <a:tabLst>
                <a:tab pos="2630488" algn="ctr"/>
                <a:tab pos="4684713" algn="ctr"/>
                <a:tab pos="7027863" algn="ctr"/>
                <a:tab pos="9371013" algn="ctr"/>
              </a:tabLst>
            </a:pPr>
            <a:r>
              <a:rPr lang="en-US" sz="1400" b="1" dirty="0"/>
              <a:t>Applications</a:t>
            </a:r>
            <a:r>
              <a:rPr lang="en-US" sz="1400" dirty="0"/>
              <a:t>	</a:t>
            </a:r>
          </a:p>
          <a:p>
            <a:pPr>
              <a:tabLst>
                <a:tab pos="2630488" algn="ctr"/>
                <a:tab pos="4684713" algn="ctr"/>
                <a:tab pos="7027863" algn="ctr"/>
                <a:tab pos="9371013" algn="ctr"/>
              </a:tabLst>
            </a:pPr>
            <a:r>
              <a:rPr lang="en-US" sz="1400" b="1" dirty="0"/>
              <a:t>Resumes</a:t>
            </a:r>
          </a:p>
          <a:p>
            <a:pPr>
              <a:tabLst>
                <a:tab pos="2630488" algn="ctr"/>
                <a:tab pos="4684713" algn="ctr"/>
                <a:tab pos="7027863" algn="ctr"/>
                <a:tab pos="9371013" algn="ctr"/>
              </a:tabLst>
            </a:pPr>
            <a:r>
              <a:rPr lang="en-US" sz="1400" b="1" dirty="0"/>
              <a:t>Essay Writing</a:t>
            </a:r>
          </a:p>
          <a:p>
            <a:pPr>
              <a:tabLst>
                <a:tab pos="2630488" algn="ctr"/>
                <a:tab pos="4684713" algn="ctr"/>
                <a:tab pos="7027863" algn="ctr"/>
                <a:tab pos="9371013" algn="ctr"/>
              </a:tabLst>
            </a:pPr>
            <a:r>
              <a:rPr lang="en-US" sz="1400" b="1" dirty="0"/>
              <a:t>Athletic Eligibility	</a:t>
            </a:r>
          </a:p>
          <a:p>
            <a:pPr>
              <a:tabLst>
                <a:tab pos="2630488" algn="ctr"/>
                <a:tab pos="4684713" algn="ctr"/>
                <a:tab pos="7027863" algn="ctr"/>
                <a:tab pos="9371013" algn="ctr"/>
              </a:tabLst>
            </a:pPr>
            <a:r>
              <a:rPr lang="en-US" sz="1400" b="1" dirty="0"/>
              <a:t>Career Assistance</a:t>
            </a:r>
          </a:p>
          <a:p>
            <a:pPr>
              <a:tabLst>
                <a:tab pos="2630488" algn="ctr"/>
                <a:tab pos="4684713" algn="ctr"/>
                <a:tab pos="7027863" algn="ctr"/>
                <a:tab pos="9371013" algn="ctr"/>
              </a:tabLst>
            </a:pPr>
            <a:r>
              <a:rPr lang="en-US" sz="1400" b="1" dirty="0"/>
              <a:t>Funding Sources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D81E80-9BB6-4158-B5BA-76BF2E301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700"/>
            <a:ext cx="3125212" cy="1325563"/>
          </a:xfrm>
        </p:spPr>
        <p:txBody>
          <a:bodyPr>
            <a:normAutofit/>
          </a:bodyPr>
          <a:lstStyle/>
          <a:p>
            <a:r>
              <a:rPr lang="en-US" sz="4700" b="1" dirty="0">
                <a:solidFill>
                  <a:schemeClr val="bg1"/>
                </a:solidFill>
              </a:rPr>
              <a:t>Inside CPAP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3DF595-ECE6-47E3-857A-8F43FA10E2F0}"/>
              </a:ext>
            </a:extLst>
          </p:cNvPr>
          <p:cNvSpPr txBox="1"/>
          <p:nvPr/>
        </p:nvSpPr>
        <p:spPr>
          <a:xfrm>
            <a:off x="5873854" y="3988663"/>
            <a:ext cx="2052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Technical College	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B4129A-7E3F-46CF-839F-EDFF5F9FBAE3}"/>
              </a:ext>
            </a:extLst>
          </p:cNvPr>
          <p:cNvSpPr txBox="1"/>
          <p:nvPr/>
        </p:nvSpPr>
        <p:spPr>
          <a:xfrm>
            <a:off x="876465" y="1473456"/>
            <a:ext cx="10607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 is a abbreviated directory of higher education databases available for eligible users.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E5E87C-2366-408D-8546-DC5930FB4060}"/>
              </a:ext>
            </a:extLst>
          </p:cNvPr>
          <p:cNvSpPr txBox="1"/>
          <p:nvPr/>
        </p:nvSpPr>
        <p:spPr>
          <a:xfrm>
            <a:off x="1524556" y="3987071"/>
            <a:ext cx="178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657600" algn="ctr"/>
                <a:tab pos="5257800" algn="ctr"/>
                <a:tab pos="6800850" algn="ctr"/>
                <a:tab pos="8743950" algn="ctr"/>
              </a:tabLst>
            </a:pPr>
            <a:r>
              <a:rPr lang="en-US" b="1" dirty="0"/>
              <a:t>Full-time College</a:t>
            </a:r>
            <a:r>
              <a:rPr lang="en-US" dirty="0"/>
              <a:t>	</a:t>
            </a:r>
          </a:p>
          <a:p>
            <a:pPr>
              <a:tabLst>
                <a:tab pos="3657600" algn="ctr"/>
                <a:tab pos="5257800" algn="ctr"/>
                <a:tab pos="6800850" algn="ctr"/>
                <a:tab pos="8743950" algn="ctr"/>
              </a:tabLst>
            </a:pPr>
            <a:endParaRPr lang="en-US" sz="1400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4E641284-E202-45F3-BDD8-DC3C703EB2BC}"/>
              </a:ext>
            </a:extLst>
          </p:cNvPr>
          <p:cNvSpPr txBox="1">
            <a:spLocks/>
          </p:cNvSpPr>
          <p:nvPr/>
        </p:nvSpPr>
        <p:spPr>
          <a:xfrm>
            <a:off x="860434" y="378146"/>
            <a:ext cx="3125212" cy="132556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700" b="1" dirty="0"/>
              <a:t>Inside CPAP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CB450A-4943-4B0C-A0C6-35383336C105}"/>
              </a:ext>
            </a:extLst>
          </p:cNvPr>
          <p:cNvSpPr txBox="1"/>
          <p:nvPr/>
        </p:nvSpPr>
        <p:spPr>
          <a:xfrm>
            <a:off x="8248449" y="3966275"/>
            <a:ext cx="2827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Technical Training Schools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B5F710-FACD-4562-A89F-C4F71E1C8875}"/>
              </a:ext>
            </a:extLst>
          </p:cNvPr>
          <p:cNvSpPr txBox="1"/>
          <p:nvPr/>
        </p:nvSpPr>
        <p:spPr>
          <a:xfrm>
            <a:off x="8276798" y="4252316"/>
            <a:ext cx="159544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Cosmetology</a:t>
            </a:r>
          </a:p>
          <a:p>
            <a:r>
              <a:rPr lang="en-US" sz="1400" dirty="0"/>
              <a:t>Massage Therapy</a:t>
            </a:r>
          </a:p>
          <a:p>
            <a:r>
              <a:rPr lang="en-US" sz="1400" dirty="0"/>
              <a:t>Carpentry</a:t>
            </a:r>
          </a:p>
          <a:p>
            <a:r>
              <a:rPr lang="en-US" sz="1400" dirty="0"/>
              <a:t>Plumbing</a:t>
            </a:r>
          </a:p>
          <a:p>
            <a:r>
              <a:rPr lang="en-US" sz="1400" dirty="0"/>
              <a:t>Auto Repair</a:t>
            </a:r>
          </a:p>
          <a:p>
            <a:r>
              <a:rPr lang="en-US" sz="1400" dirty="0"/>
              <a:t>Masonry</a:t>
            </a:r>
          </a:p>
          <a:p>
            <a:r>
              <a:rPr lang="en-US" sz="1400" dirty="0"/>
              <a:t>Welding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AFF8262E-11F7-45BE-BF53-547B90358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038" y="1821747"/>
            <a:ext cx="9536130" cy="22834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491A82F-2237-421A-BA9A-D0F82F9A807C}"/>
              </a:ext>
            </a:extLst>
          </p:cNvPr>
          <p:cNvSpPr txBox="1"/>
          <p:nvPr/>
        </p:nvSpPr>
        <p:spPr>
          <a:xfrm>
            <a:off x="1524298" y="4258408"/>
            <a:ext cx="185775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657600" algn="ctr"/>
                <a:tab pos="5257800" algn="ctr"/>
                <a:tab pos="6800850" algn="ctr"/>
                <a:tab pos="8743950" algn="ctr"/>
              </a:tabLst>
            </a:pPr>
            <a:r>
              <a:rPr lang="en-US" sz="1400" dirty="0"/>
              <a:t>Bachelor of Arts</a:t>
            </a:r>
          </a:p>
          <a:p>
            <a:pPr>
              <a:tabLst>
                <a:tab pos="3657600" algn="ctr"/>
                <a:tab pos="5257800" algn="ctr"/>
                <a:tab pos="6800850" algn="ctr"/>
                <a:tab pos="8743950" algn="ctr"/>
              </a:tabLst>
            </a:pPr>
            <a:r>
              <a:rPr lang="en-US" sz="1400" dirty="0"/>
              <a:t>Bachelor of Science</a:t>
            </a:r>
          </a:p>
          <a:p>
            <a:pPr>
              <a:tabLst>
                <a:tab pos="3657600" algn="ctr"/>
                <a:tab pos="5257800" algn="ctr"/>
                <a:tab pos="6800850" algn="ctr"/>
                <a:tab pos="8743950" algn="ctr"/>
              </a:tabLst>
            </a:pPr>
            <a:r>
              <a:rPr lang="en-US" sz="1400" dirty="0"/>
              <a:t>Bachelor of Fine Arts</a:t>
            </a:r>
            <a:br>
              <a:rPr lang="en-US" sz="1400" dirty="0"/>
            </a:br>
            <a:r>
              <a:rPr lang="en-US" sz="1400" dirty="0"/>
              <a:t>Master’s degrees</a:t>
            </a:r>
            <a:br>
              <a:rPr lang="en-US" sz="1400" dirty="0"/>
            </a:br>
            <a:r>
              <a:rPr lang="en-US" sz="1400" dirty="0"/>
              <a:t>Doctoral degrees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AEC536-E183-422E-950B-3E23CDA98D20}"/>
              </a:ext>
            </a:extLst>
          </p:cNvPr>
          <p:cNvSpPr txBox="1"/>
          <p:nvPr/>
        </p:nvSpPr>
        <p:spPr>
          <a:xfrm>
            <a:off x="3382835" y="4253804"/>
            <a:ext cx="1857759" cy="1906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400" b="1" dirty="0"/>
              <a:t>Junior Colleges</a:t>
            </a:r>
          </a:p>
          <a:p>
            <a:pPr>
              <a:lnSpc>
                <a:spcPct val="107000"/>
              </a:lnSpc>
            </a:pPr>
            <a:r>
              <a:rPr lang="en-US" sz="1400" dirty="0"/>
              <a:t>Associate degrees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Liberal Arts Colleges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Technical Institutes</a:t>
            </a:r>
            <a:br>
              <a:rPr lang="en-US" sz="1400" dirty="0"/>
            </a:br>
            <a:r>
              <a:rPr lang="en-US" sz="1400" dirty="0"/>
              <a:t>Professional Schools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Nursing</a:t>
            </a:r>
          </a:p>
          <a:p>
            <a:pPr>
              <a:tabLst>
                <a:tab pos="3657600" algn="ctr"/>
                <a:tab pos="5200650" algn="ctr"/>
                <a:tab pos="6743700" algn="ctr"/>
                <a:tab pos="8686800" algn="ctr"/>
              </a:tabLst>
            </a:pPr>
            <a:r>
              <a:rPr lang="en-US" sz="1400" dirty="0"/>
              <a:t>Women’s</a:t>
            </a:r>
          </a:p>
          <a:p>
            <a:pPr>
              <a:tabLst>
                <a:tab pos="3657600" algn="ctr"/>
                <a:tab pos="5200650" algn="ctr"/>
                <a:tab pos="6743700" algn="ctr"/>
                <a:tab pos="8686800" algn="ctr"/>
              </a:tabLst>
            </a:pPr>
            <a:r>
              <a:rPr lang="en-US" sz="1400" dirty="0"/>
              <a:t>Tribal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1CD086-6B00-41BD-947D-F0DB49BF15BA}"/>
              </a:ext>
            </a:extLst>
          </p:cNvPr>
          <p:cNvSpPr txBox="1"/>
          <p:nvPr/>
        </p:nvSpPr>
        <p:spPr>
          <a:xfrm>
            <a:off x="5899908" y="4249882"/>
            <a:ext cx="20718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657600" algn="ctr"/>
                <a:tab pos="5200650" algn="ctr"/>
                <a:tab pos="6743700" algn="ctr"/>
                <a:tab pos="8686800" algn="ctr"/>
              </a:tabLst>
            </a:pPr>
            <a:r>
              <a:rPr lang="en-US" sz="1400" dirty="0"/>
              <a:t>Associate degrees</a:t>
            </a:r>
            <a:br>
              <a:rPr lang="en-US" sz="1400" dirty="0"/>
            </a:br>
            <a:r>
              <a:rPr lang="en-US" sz="1400" dirty="0"/>
              <a:t>Health Care degrees</a:t>
            </a:r>
          </a:p>
          <a:p>
            <a:pPr>
              <a:tabLst>
                <a:tab pos="3657600" algn="ctr"/>
                <a:tab pos="5200650" algn="ctr"/>
                <a:tab pos="6743700" algn="ctr"/>
                <a:tab pos="8686800" algn="ctr"/>
              </a:tabLst>
            </a:pPr>
            <a:r>
              <a:rPr lang="en-US" sz="1400" dirty="0"/>
              <a:t>Computer technology</a:t>
            </a:r>
          </a:p>
          <a:p>
            <a:pPr>
              <a:tabLst>
                <a:tab pos="3657600" algn="ctr"/>
                <a:tab pos="5200650" algn="ctr"/>
                <a:tab pos="6743700" algn="ctr"/>
                <a:tab pos="8686800" algn="ctr"/>
              </a:tabLst>
            </a:pPr>
            <a:r>
              <a:rPr lang="en-US" sz="1400" dirty="0"/>
              <a:t>Automotive technology</a:t>
            </a:r>
          </a:p>
          <a:p>
            <a:pPr>
              <a:tabLst>
                <a:tab pos="3657600" algn="ctr"/>
                <a:tab pos="5200650" algn="ctr"/>
                <a:tab pos="6743700" algn="ctr"/>
                <a:tab pos="8686800" algn="ctr"/>
              </a:tabLst>
            </a:pPr>
            <a:r>
              <a:rPr lang="en-US" sz="1400" dirty="0"/>
              <a:t>Business Administration </a:t>
            </a:r>
            <a:br>
              <a:rPr lang="en-US" sz="1400" dirty="0"/>
            </a:br>
            <a:r>
              <a:rPr lang="en-US" sz="1400" dirty="0"/>
              <a:t>Web Development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C11EA40-0DA2-4569-BD11-1D6BEB2E6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314" y="790087"/>
            <a:ext cx="714375" cy="2476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1868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minishing dot pattern">
            <a:extLst>
              <a:ext uri="{FF2B5EF4-FFF2-40B4-BE49-F238E27FC236}">
                <a16:creationId xmlns:a16="http://schemas.microsoft.com/office/drawing/2014/main" id="{C4CC2DF1-2CA6-4A08-8040-25EDD1837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" y="0"/>
            <a:ext cx="14957600" cy="6858000"/>
          </a:xfrm>
          <a:prstGeom prst="rect">
            <a:avLst/>
          </a:prstGeom>
        </p:spPr>
      </p:pic>
      <p:pic>
        <p:nvPicPr>
          <p:cNvPr id="25" name="Picture 24" descr="A picture containing text, first-aid kit, clipart&#10;&#10;Description automatically generated">
            <a:extLst>
              <a:ext uri="{FF2B5EF4-FFF2-40B4-BE49-F238E27FC236}">
                <a16:creationId xmlns:a16="http://schemas.microsoft.com/office/drawing/2014/main" id="{D627BC9C-1FBE-4A3D-ADEC-11965A74B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537" y="2603457"/>
            <a:ext cx="4209830" cy="925680"/>
          </a:xfrm>
          <a:prstGeom prst="rect">
            <a:avLst/>
          </a:prstGeom>
        </p:spPr>
      </p:pic>
      <p:pic>
        <p:nvPicPr>
          <p:cNvPr id="27" name="Picture 26" descr="A picture containing black&#10;&#10;Description automatically generated">
            <a:extLst>
              <a:ext uri="{FF2B5EF4-FFF2-40B4-BE49-F238E27FC236}">
                <a16:creationId xmlns:a16="http://schemas.microsoft.com/office/drawing/2014/main" id="{138A654D-3C1B-474C-B125-92753546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447" y="2636473"/>
            <a:ext cx="863027" cy="863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49C7AA37-E754-4604-8CE0-A23777F024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091" y="2505977"/>
            <a:ext cx="1577310" cy="1577310"/>
          </a:xfrm>
          <a:prstGeom prst="rect">
            <a:avLst/>
          </a:prstGeom>
        </p:spPr>
      </p:pic>
      <p:pic>
        <p:nvPicPr>
          <p:cNvPr id="34" name="Picture 33" descr="A picture containing text, electronics, computer, computer&#10;&#10;Description automatically generated">
            <a:extLst>
              <a:ext uri="{FF2B5EF4-FFF2-40B4-BE49-F238E27FC236}">
                <a16:creationId xmlns:a16="http://schemas.microsoft.com/office/drawing/2014/main" id="{D63F1F26-21BA-4207-8E0B-C40B1AD375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952" y="4000163"/>
            <a:ext cx="2414072" cy="1400530"/>
          </a:xfrm>
          <a:prstGeom prst="rect">
            <a:avLst/>
          </a:prstGeom>
        </p:spPr>
      </p:pic>
      <p:pic>
        <p:nvPicPr>
          <p:cNvPr id="41" name="Picture 40" descr="A picture containing indoor, electronics, game, computer&#10;&#10;Description automatically generated">
            <a:extLst>
              <a:ext uri="{FF2B5EF4-FFF2-40B4-BE49-F238E27FC236}">
                <a16:creationId xmlns:a16="http://schemas.microsoft.com/office/drawing/2014/main" id="{CB71BB6A-64E1-4B5C-B361-B4D8EBBFEB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59" y="3993440"/>
            <a:ext cx="1745426" cy="1431249"/>
          </a:xfrm>
          <a:prstGeom prst="rect">
            <a:avLst/>
          </a:prstGeom>
        </p:spPr>
      </p:pic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D04C8BAA-7384-4D25-8689-E533690EE8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427237" y="2601721"/>
            <a:ext cx="1207220" cy="93253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46CB6E3-9C76-4E3B-B7B1-8460FC7EE3B4}"/>
              </a:ext>
            </a:extLst>
          </p:cNvPr>
          <p:cNvSpPr txBox="1"/>
          <p:nvPr/>
        </p:nvSpPr>
        <p:spPr>
          <a:xfrm>
            <a:off x="626599" y="1960511"/>
            <a:ext cx="10390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www.bcsportsfoundation.com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038352D-0DD9-4422-BB06-C5F49787EFE8}"/>
              </a:ext>
            </a:extLst>
          </p:cNvPr>
          <p:cNvSpPr txBox="1"/>
          <p:nvPr/>
        </p:nvSpPr>
        <p:spPr>
          <a:xfrm>
            <a:off x="1427238" y="5729075"/>
            <a:ext cx="9969686" cy="276999"/>
          </a:xfrm>
          <a:prstGeom prst="rect">
            <a:avLst/>
          </a:prstGeom>
          <a:solidFill>
            <a:schemeClr val="bg1">
              <a:lumMod val="85000"/>
              <a:alpha val="22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See how sports and education worked together, visit The </a:t>
            </a:r>
            <a:r>
              <a:rPr lang="en-US" dirty="0">
                <a:solidFill>
                  <a:srgbClr val="00B0F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Black College Sports History &amp; Legends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website.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4C14F-BAE7-4456-B9FC-67356F9E144E}"/>
              </a:ext>
            </a:extLst>
          </p:cNvPr>
          <p:cNvSpPr txBox="1"/>
          <p:nvPr/>
        </p:nvSpPr>
        <p:spPr>
          <a:xfrm>
            <a:off x="228600" y="1562630"/>
            <a:ext cx="12087225" cy="40011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CPAP is a virtual learning universe with tutorials, webinars, podcasts, newsletters, social media and more…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EFB28933-DE11-4A3B-B41E-63CFF9E3DD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484" y="4030487"/>
            <a:ext cx="1358709" cy="1230584"/>
          </a:xfrm>
          <a:prstGeom prst="rect">
            <a:avLst/>
          </a:prstGeom>
          <a:solidFill>
            <a:schemeClr val="bg1">
              <a:alpha val="62000"/>
            </a:schemeClr>
          </a:solidFill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0FA4551-029C-4A31-B98A-B635B4173A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197" y="4009853"/>
            <a:ext cx="1267994" cy="1238506"/>
          </a:xfrm>
          <a:prstGeom prst="rect">
            <a:avLst/>
          </a:prstGeom>
          <a:solidFill>
            <a:schemeClr val="bg1">
              <a:alpha val="68000"/>
            </a:schemeClr>
          </a:solidFill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E8D4761-4A95-4B09-A198-8CBF32C7DC8E}"/>
              </a:ext>
            </a:extLst>
          </p:cNvPr>
          <p:cNvSpPr txBox="1"/>
          <p:nvPr/>
        </p:nvSpPr>
        <p:spPr>
          <a:xfrm>
            <a:off x="4767532" y="3719267"/>
            <a:ext cx="1498611" cy="166199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91440" rIns="91440" bIns="91440" rtlCol="0">
            <a:spAutoFit/>
          </a:bodyPr>
          <a:lstStyle/>
          <a:p>
            <a:r>
              <a:rPr lang="en-US" sz="1600" b="1" dirty="0"/>
              <a:t>Webinars</a:t>
            </a:r>
          </a:p>
          <a:p>
            <a:r>
              <a:rPr lang="en-US" sz="1600" b="1" dirty="0"/>
              <a:t>Video Instructions</a:t>
            </a:r>
          </a:p>
          <a:p>
            <a:r>
              <a:rPr lang="en-US" sz="1600" b="1" dirty="0"/>
              <a:t>Podcasts</a:t>
            </a:r>
          </a:p>
          <a:p>
            <a:r>
              <a:rPr lang="en-US" sz="1600" b="1" dirty="0"/>
              <a:t>Meeting Places</a:t>
            </a:r>
          </a:p>
          <a:p>
            <a:r>
              <a:rPr lang="en-US" sz="1600" b="1" dirty="0"/>
              <a:t>Online Chats</a:t>
            </a:r>
          </a:p>
        </p:txBody>
      </p:sp>
      <p:pic>
        <p:nvPicPr>
          <p:cNvPr id="21" name="Picture 20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869D484A-D6F9-4EFC-9D55-5BC886C6E4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160" y="3464303"/>
            <a:ext cx="1006241" cy="152439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E1A82C5-8378-44BF-9F42-608B0B3A39A9}"/>
              </a:ext>
            </a:extLst>
          </p:cNvPr>
          <p:cNvSpPr txBox="1">
            <a:spLocks/>
          </p:cNvSpPr>
          <p:nvPr/>
        </p:nvSpPr>
        <p:spPr>
          <a:xfrm>
            <a:off x="881323" y="693775"/>
            <a:ext cx="10515600" cy="5914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700" b="1" dirty="0">
                <a:solidFill>
                  <a:schemeClr val="bg1"/>
                </a:solidFill>
              </a:rPr>
              <a:t>Communications Tools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8C8F32-EE75-4C93-B7F1-2F43C4169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65" y="708774"/>
            <a:ext cx="10515600" cy="591437"/>
          </a:xfrm>
        </p:spPr>
        <p:txBody>
          <a:bodyPr>
            <a:noAutofit/>
          </a:bodyPr>
          <a:lstStyle/>
          <a:p>
            <a:r>
              <a:rPr lang="en-US" sz="4700" b="1" dirty="0"/>
              <a:t>Communications Tools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7692B06-AA7F-45FE-A8CA-9BBEAC80C9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314" y="790087"/>
            <a:ext cx="714375" cy="2476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4378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792C2A-1518-45B6-9192-F3B584323DFA}"/>
              </a:ext>
            </a:extLst>
          </p:cNvPr>
          <p:cNvSpPr txBox="1"/>
          <p:nvPr/>
        </p:nvSpPr>
        <p:spPr>
          <a:xfrm>
            <a:off x="845649" y="1435649"/>
            <a:ext cx="5213197" cy="41961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2200" b="1" dirty="0">
                <a:ea typeface="+mj-ea"/>
                <a:cs typeface="+mj-cs"/>
              </a:rPr>
              <a:t>Community - Based Organizations </a:t>
            </a:r>
            <a:r>
              <a:rPr lang="en-US" sz="2200" dirty="0">
                <a:ea typeface="+mj-ea"/>
                <a:cs typeface="+mj-cs"/>
              </a:rPr>
              <a:t>can interact with </a:t>
            </a:r>
            <a:r>
              <a:rPr lang="en-US" sz="2200" b="1" dirty="0">
                <a:ea typeface="+mj-ea"/>
                <a:cs typeface="+mj-cs"/>
              </a:rPr>
              <a:t>CPAP</a:t>
            </a:r>
            <a:r>
              <a:rPr lang="en-US" sz="2200" dirty="0">
                <a:ea typeface="+mj-ea"/>
                <a:cs typeface="+mj-cs"/>
              </a:rPr>
              <a:t> with in-person and virtual sessions.</a:t>
            </a: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2200" dirty="0">
                <a:ea typeface="+mj-ea"/>
                <a:cs typeface="+mj-cs"/>
              </a:rPr>
              <a:t>Our collaborations include scheduled meeting places and other social media outlets.</a:t>
            </a: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2200" dirty="0">
                <a:ea typeface="+mj-ea"/>
                <a:cs typeface="+mj-cs"/>
              </a:rPr>
              <a:t>We are excited to hear from you! </a:t>
            </a:r>
            <a:br>
              <a:rPr lang="en-US" sz="2200" dirty="0">
                <a:ea typeface="+mj-ea"/>
                <a:cs typeface="+mj-cs"/>
              </a:rPr>
            </a:br>
            <a:r>
              <a:rPr lang="en-US" sz="2200" dirty="0">
                <a:ea typeface="+mj-ea"/>
                <a:cs typeface="+mj-cs"/>
              </a:rPr>
              <a:t>Please contact us at: </a:t>
            </a:r>
          </a:p>
        </p:txBody>
      </p:sp>
      <p:pic>
        <p:nvPicPr>
          <p:cNvPr id="6" name="Picture 5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D91B7AB1-CF08-4740-AE34-A811902139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4" r="12607"/>
          <a:stretch/>
        </p:blipFill>
        <p:spPr>
          <a:xfrm>
            <a:off x="6091916" y="1490238"/>
            <a:ext cx="5451627" cy="41961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9D6DF6-865D-4303-9AF7-C805476A9D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314" y="790087"/>
            <a:ext cx="714375" cy="2476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8C8F32-EE75-4C93-B7F1-2F43C4169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15" y="631065"/>
            <a:ext cx="2860054" cy="8133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700" b="1" dirty="0">
                <a:solidFill>
                  <a:schemeClr val="bg1"/>
                </a:solidFill>
              </a:rPr>
              <a:t>Contact 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ABCB79-475E-4081-8D36-93B9BC54CBB8}"/>
              </a:ext>
            </a:extLst>
          </p:cNvPr>
          <p:cNvSpPr txBox="1"/>
          <p:nvPr/>
        </p:nvSpPr>
        <p:spPr>
          <a:xfrm>
            <a:off x="1425728" y="4743269"/>
            <a:ext cx="33985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1800" b="1" dirty="0">
                <a:ea typeface="+mj-ea"/>
                <a:cs typeface="+mj-cs"/>
              </a:rPr>
              <a:t>BCSEF</a:t>
            </a:r>
            <a:br>
              <a:rPr lang="en-US" sz="1800" b="1" dirty="0">
                <a:ea typeface="+mj-ea"/>
                <a:cs typeface="+mj-cs"/>
              </a:rPr>
            </a:br>
            <a:r>
              <a:rPr lang="en-US" sz="1800" dirty="0">
                <a:ea typeface="+mj-ea"/>
                <a:cs typeface="+mj-cs"/>
              </a:rPr>
              <a:t>Edd J. Hayes, Executive Director</a:t>
            </a:r>
            <a:br>
              <a:rPr lang="en-US" sz="1800" dirty="0">
                <a:ea typeface="+mj-ea"/>
                <a:cs typeface="+mj-cs"/>
              </a:rPr>
            </a:br>
            <a:r>
              <a:rPr lang="en-US" dirty="0">
                <a:solidFill>
                  <a:srgbClr val="0070C0"/>
                </a:solidFill>
                <a:ea typeface="+mj-ea"/>
                <a:cs typeface="+mj-cs"/>
                <a:hlinkClick r:id="rId5"/>
              </a:rPr>
              <a:t>edd@bcsportsfoundation.com</a:t>
            </a:r>
            <a:br>
              <a:rPr lang="en-US" dirty="0">
                <a:solidFill>
                  <a:srgbClr val="0070C0"/>
                </a:solidFill>
                <a:ea typeface="+mj-ea"/>
                <a:cs typeface="+mj-cs"/>
              </a:rPr>
            </a:br>
            <a:r>
              <a:rPr lang="en-US" sz="1800" dirty="0">
                <a:ea typeface="+mj-ea"/>
                <a:cs typeface="+mj-cs"/>
              </a:rPr>
              <a:t>(770) 376-6114   (757) 272-4472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47C997-17F5-4DE5-8415-31246C501320}"/>
              </a:ext>
            </a:extLst>
          </p:cNvPr>
          <p:cNvSpPr txBox="1"/>
          <p:nvPr/>
        </p:nvSpPr>
        <p:spPr>
          <a:xfrm>
            <a:off x="813163" y="572537"/>
            <a:ext cx="3686475" cy="81560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69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700" b="1" dirty="0">
                <a:latin typeface="Calibri Light (Headings)"/>
              </a:rPr>
              <a:t>Contact 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6337FD-3294-487E-B127-D68F578C193B}"/>
              </a:ext>
            </a:extLst>
          </p:cNvPr>
          <p:cNvSpPr txBox="1"/>
          <p:nvPr/>
        </p:nvSpPr>
        <p:spPr>
          <a:xfrm>
            <a:off x="832715" y="5955363"/>
            <a:ext cx="10740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Black College Sports &amp; Education Foundation, Inc ©2016   A nonprofit 501(C)(3) organization</a:t>
            </a:r>
          </a:p>
        </p:txBody>
      </p:sp>
    </p:spTree>
    <p:extLst>
      <p:ext uri="{BB962C8B-B14F-4D97-AF65-F5344CB8AC3E}">
        <p14:creationId xmlns:p14="http://schemas.microsoft.com/office/powerpoint/2010/main" val="243249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BCA46-10FB-47BB-AF25-896AF2D13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30" y="629267"/>
            <a:ext cx="6188190" cy="63029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4700" b="1" dirty="0">
                <a:solidFill>
                  <a:schemeClr val="bg1"/>
                </a:solidFill>
              </a:rPr>
              <a:t>Welcome to CPAP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485BAE-C099-4E32-A5E4-38E9963F9BA5}"/>
              </a:ext>
            </a:extLst>
          </p:cNvPr>
          <p:cNvSpPr txBox="1"/>
          <p:nvPr/>
        </p:nvSpPr>
        <p:spPr>
          <a:xfrm>
            <a:off x="601439" y="1440426"/>
            <a:ext cx="7371803" cy="3785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Community-Based Organizations are the hubs for many neighborhoods and communities they serve. </a:t>
            </a:r>
            <a:b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Do you have a need to expand the education component of </a:t>
            </a:r>
            <a:b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your program?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Our educational program can provide another layer of support to your community-based educational programs. 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b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330DA9DD-B4BF-428E-AB69-85B669C70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6886" y="1582102"/>
            <a:ext cx="3047883" cy="300799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66D8452-A0DA-4DC1-A2F0-E4D42C399337}"/>
              </a:ext>
            </a:extLst>
          </p:cNvPr>
          <p:cNvSpPr txBox="1"/>
          <p:nvPr/>
        </p:nvSpPr>
        <p:spPr>
          <a:xfrm>
            <a:off x="601439" y="5472719"/>
            <a:ext cx="10957770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37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Please take a minute to see what CPAP has to offer. Thank you!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4EB2D3-6925-489B-9D2C-BCFC548A5D7F}"/>
              </a:ext>
            </a:extLst>
          </p:cNvPr>
          <p:cNvSpPr txBox="1"/>
          <p:nvPr/>
        </p:nvSpPr>
        <p:spPr>
          <a:xfrm>
            <a:off x="601439" y="3359832"/>
            <a:ext cx="737180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The nonprofit Black College Sports &amp; Education Foundation has a free Comprehensive Preparatory Assistance Program (CPAP), a tool with educational resources for new or existing programs. CPAP can help enrich the experience of our youth who seek to further their education.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1695EB8-01AE-4667-BFE6-2BFC1F76B5F8}"/>
              </a:ext>
            </a:extLst>
          </p:cNvPr>
          <p:cNvSpPr txBox="1">
            <a:spLocks/>
          </p:cNvSpPr>
          <p:nvPr/>
        </p:nvSpPr>
        <p:spPr>
          <a:xfrm>
            <a:off x="672377" y="644995"/>
            <a:ext cx="6188190" cy="63029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7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Welcome to CPAP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0C5E50-F9A4-47AC-8A49-FEAF2DEB5E31}"/>
              </a:ext>
            </a:extLst>
          </p:cNvPr>
          <p:cNvSpPr txBox="1"/>
          <p:nvPr/>
        </p:nvSpPr>
        <p:spPr>
          <a:xfrm>
            <a:off x="4991100" y="9297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Comprehensive Preparatory Assistance Program</a:t>
            </a:r>
          </a:p>
        </p:txBody>
      </p:sp>
      <p:pic>
        <p:nvPicPr>
          <p:cNvPr id="4" name="Picture 3" descr="A picture containing text, chair, table, floor&#10;&#10;Description automatically generated">
            <a:extLst>
              <a:ext uri="{FF2B5EF4-FFF2-40B4-BE49-F238E27FC236}">
                <a16:creationId xmlns:a16="http://schemas.microsoft.com/office/drawing/2014/main" id="{E3A96500-0EEB-44F3-BC3A-B3511817C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756" y="1565834"/>
            <a:ext cx="3640142" cy="3640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0AC68A-8FF8-4F39-822E-6689D1731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314" y="790087"/>
            <a:ext cx="714375" cy="2476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3706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BC5F511F-FA6D-488A-AC1D-DFBBDD60C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6013" y="1453840"/>
            <a:ext cx="10222126" cy="5346032"/>
          </a:xfrm>
          <a:prstGeom prst="rect">
            <a:avLst/>
          </a:prstGeom>
        </p:spPr>
      </p:pic>
      <p:pic>
        <p:nvPicPr>
          <p:cNvPr id="11" name="Picture 10" descr="A picture containing laser, vector graphics&#10;&#10;Description automatically generated">
            <a:extLst>
              <a:ext uri="{FF2B5EF4-FFF2-40B4-BE49-F238E27FC236}">
                <a16:creationId xmlns:a16="http://schemas.microsoft.com/office/drawing/2014/main" id="{7C92FE66-60A1-4444-8F3C-AC689CD7E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6112" y="1453840"/>
            <a:ext cx="10936288" cy="54369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A74446-44F7-47D5-B3D4-FB976F400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149" y="632863"/>
            <a:ext cx="9404723" cy="749065"/>
          </a:xfrm>
        </p:spPr>
        <p:txBody>
          <a:bodyPr>
            <a:normAutofit/>
          </a:bodyPr>
          <a:lstStyle/>
          <a:p>
            <a:r>
              <a:rPr lang="en-US" sz="4700" b="1" dirty="0">
                <a:solidFill>
                  <a:schemeClr val="bg1"/>
                </a:solidFill>
              </a:rPr>
              <a:t>CONTENTS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F5BE59-6484-4324-9289-52AA33CE2652}"/>
              </a:ext>
            </a:extLst>
          </p:cNvPr>
          <p:cNvSpPr txBox="1"/>
          <p:nvPr/>
        </p:nvSpPr>
        <p:spPr>
          <a:xfrm>
            <a:off x="2766500" y="3046588"/>
            <a:ext cx="6241151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274320" rIns="0">
            <a:spAutoFit/>
          </a:bodyPr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  <a:hlinkClick r:id="rId6" action="ppaction://hlinksldjump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Introduction to CPAP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CBOs + CPAP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CPAP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Communications Tools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10" action="ppaction://hlinksldjump"/>
              </a:rPr>
              <a:t>Contact Us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591BE3-5020-4048-B37F-0FA0E3FA7543}"/>
              </a:ext>
            </a:extLst>
          </p:cNvPr>
          <p:cNvSpPr txBox="1">
            <a:spLocks/>
          </p:cNvSpPr>
          <p:nvPr/>
        </p:nvSpPr>
        <p:spPr>
          <a:xfrm>
            <a:off x="594202" y="668819"/>
            <a:ext cx="9404723" cy="7490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700" b="1" dirty="0"/>
              <a:t>CONTENTS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F9CCC8-79B3-4B6C-99BA-40827BF2A32D}"/>
              </a:ext>
            </a:extLst>
          </p:cNvPr>
          <p:cNvSpPr txBox="1"/>
          <p:nvPr/>
        </p:nvSpPr>
        <p:spPr>
          <a:xfrm>
            <a:off x="3626226" y="934918"/>
            <a:ext cx="6363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The Free Comprehensive Preparatory Assistance Program (CPAP)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C8EF9B-D6A1-4BB0-A698-858FEEEACF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314" y="790087"/>
            <a:ext cx="714375" cy="2476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2214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7">
            <a:extLst>
              <a:ext uri="{FF2B5EF4-FFF2-40B4-BE49-F238E27FC236}">
                <a16:creationId xmlns:a16="http://schemas.microsoft.com/office/drawing/2014/main" id="{D3B6B9F6-5271-4974-8695-33D3F9C4ADB5}"/>
              </a:ext>
            </a:extLst>
          </p:cNvPr>
          <p:cNvSpPr/>
          <p:nvPr/>
        </p:nvSpPr>
        <p:spPr>
          <a:xfrm>
            <a:off x="0" y="390381"/>
            <a:ext cx="11573689" cy="653976"/>
          </a:xfrm>
          <a:custGeom>
            <a:avLst/>
            <a:gdLst>
              <a:gd name="connsiteX0" fmla="*/ 0 w 4347754"/>
              <a:gd name="connsiteY0" fmla="*/ 0 h 988162"/>
              <a:gd name="connsiteX1" fmla="*/ 4347754 w 4347754"/>
              <a:gd name="connsiteY1" fmla="*/ 0 h 988162"/>
              <a:gd name="connsiteX2" fmla="*/ 4347754 w 4347754"/>
              <a:gd name="connsiteY2" fmla="*/ 988162 h 988162"/>
              <a:gd name="connsiteX3" fmla="*/ 0 w 4347754"/>
              <a:gd name="connsiteY3" fmla="*/ 988162 h 988162"/>
              <a:gd name="connsiteX4" fmla="*/ 0 w 4347754"/>
              <a:gd name="connsiteY4" fmla="*/ 0 h 988162"/>
              <a:gd name="connsiteX0" fmla="*/ 0 w 4347754"/>
              <a:gd name="connsiteY0" fmla="*/ 0 h 988162"/>
              <a:gd name="connsiteX1" fmla="*/ 4347754 w 4347754"/>
              <a:gd name="connsiteY1" fmla="*/ 0 h 988162"/>
              <a:gd name="connsiteX2" fmla="*/ 3772989 w 4347754"/>
              <a:gd name="connsiteY2" fmla="*/ 944619 h 988162"/>
              <a:gd name="connsiteX3" fmla="*/ 0 w 4347754"/>
              <a:gd name="connsiteY3" fmla="*/ 988162 h 988162"/>
              <a:gd name="connsiteX4" fmla="*/ 0 w 4347754"/>
              <a:gd name="connsiteY4" fmla="*/ 0 h 98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7754" h="988162">
                <a:moveTo>
                  <a:pt x="0" y="0"/>
                </a:moveTo>
                <a:lnTo>
                  <a:pt x="4347754" y="0"/>
                </a:lnTo>
                <a:lnTo>
                  <a:pt x="3772989" y="944619"/>
                </a:lnTo>
                <a:lnTo>
                  <a:pt x="0" y="9881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sky, day&#10;&#10;Description automatically generated">
            <a:extLst>
              <a:ext uri="{FF2B5EF4-FFF2-40B4-BE49-F238E27FC236}">
                <a16:creationId xmlns:a16="http://schemas.microsoft.com/office/drawing/2014/main" id="{F2FA6722-B069-4A39-9BB1-19BA01362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11"/>
            <a:ext cx="12198975" cy="57823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27BBB2-DF84-4ECE-AAF5-033D1C33C1A3}"/>
              </a:ext>
            </a:extLst>
          </p:cNvPr>
          <p:cNvSpPr txBox="1"/>
          <p:nvPr/>
        </p:nvSpPr>
        <p:spPr>
          <a:xfrm>
            <a:off x="115406" y="1323975"/>
            <a:ext cx="61080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We help</a:t>
            </a:r>
          </a:p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students and athletes</a:t>
            </a:r>
          </a:p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to navigate the road to </a:t>
            </a:r>
          </a:p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higher education and beyond.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4D09A7-EE0E-4794-8861-D86A7D51281E}"/>
              </a:ext>
            </a:extLst>
          </p:cNvPr>
          <p:cNvSpPr txBox="1"/>
          <p:nvPr/>
        </p:nvSpPr>
        <p:spPr>
          <a:xfrm>
            <a:off x="5072324" y="115433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FREE!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F8EAD6-DE4F-4EF7-B5B4-A88D3057D608}"/>
              </a:ext>
            </a:extLst>
          </p:cNvPr>
          <p:cNvSpPr txBox="1"/>
          <p:nvPr/>
        </p:nvSpPr>
        <p:spPr>
          <a:xfrm>
            <a:off x="5553465" y="1731916"/>
            <a:ext cx="6029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entury Schoolbook" panose="02040604050505020304" pitchFamily="18" charset="0"/>
                <a:cs typeface="Biome" panose="020B0502040204020203" pitchFamily="34" charset="0"/>
              </a:rPr>
              <a:t>COMPREHENSIVE                             </a:t>
            </a:r>
            <a:endParaRPr lang="en-US" sz="2800" b="1" dirty="0">
              <a:latin typeface="Century Schoolbook" panose="02040604050505020304" pitchFamily="18" charset="0"/>
              <a:cs typeface="Biome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062D67-0764-4233-B914-12130F504F77}"/>
              </a:ext>
            </a:extLst>
          </p:cNvPr>
          <p:cNvSpPr txBox="1"/>
          <p:nvPr/>
        </p:nvSpPr>
        <p:spPr>
          <a:xfrm>
            <a:off x="7363273" y="3833342"/>
            <a:ext cx="61674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Century Schoolbook" panose="02040604050505020304" pitchFamily="18" charset="0"/>
                <a:cs typeface="Biome" panose="020B0502040204020203" pitchFamily="34" charset="0"/>
              </a:rPr>
              <a:t>PROGRAM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69552F-C1C5-408E-96B7-8C483A0F308F}"/>
              </a:ext>
            </a:extLst>
          </p:cNvPr>
          <p:cNvSpPr txBox="1"/>
          <p:nvPr/>
        </p:nvSpPr>
        <p:spPr>
          <a:xfrm>
            <a:off x="6796986" y="3134633"/>
            <a:ext cx="64530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Century Schoolbook" panose="02040604050505020304" pitchFamily="18" charset="0"/>
                <a:cs typeface="Biome" panose="020B0502040204020203" pitchFamily="34" charset="0"/>
              </a:rPr>
              <a:t>ASSISTANCE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0DFEDC-156D-435F-8BD2-F60513F6A921}"/>
              </a:ext>
            </a:extLst>
          </p:cNvPr>
          <p:cNvSpPr txBox="1"/>
          <p:nvPr/>
        </p:nvSpPr>
        <p:spPr>
          <a:xfrm>
            <a:off x="6157396" y="2443448"/>
            <a:ext cx="65227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Century Schoolbook" panose="02040604050505020304" pitchFamily="18" charset="0"/>
                <a:cs typeface="Biome" panose="020B0502040204020203" pitchFamily="34" charset="0"/>
              </a:rPr>
              <a:t>PREPARATORY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90A073-EB64-4E2C-9E95-3776FBEFA7EA}"/>
              </a:ext>
            </a:extLst>
          </p:cNvPr>
          <p:cNvSpPr txBox="1"/>
          <p:nvPr/>
        </p:nvSpPr>
        <p:spPr>
          <a:xfrm>
            <a:off x="8827659" y="4980927"/>
            <a:ext cx="1070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Century Schoolbook" panose="02040604050505020304" pitchFamily="18" charset="0"/>
                <a:cs typeface="Biome" panose="020B0502040204020203" pitchFamily="34" charset="0"/>
              </a:rPr>
              <a:t>(CPAP)</a:t>
            </a:r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9990AD0-CD7C-47AF-82D4-4AC8F101C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40" y="360411"/>
            <a:ext cx="9404723" cy="749065"/>
          </a:xfrm>
          <a:effectLst>
            <a:outerShdw blurRad="50800" dist="50800" dir="5400000" algn="ctr" rotWithShape="0">
              <a:srgbClr val="000000">
                <a:alpha val="98000"/>
              </a:srgbClr>
            </a:outerShdw>
          </a:effectLst>
        </p:spPr>
        <p:txBody>
          <a:bodyPr/>
          <a:lstStyle/>
          <a:p>
            <a:r>
              <a:rPr lang="en-US" sz="4700" b="1" dirty="0">
                <a:solidFill>
                  <a:schemeClr val="bg1"/>
                </a:solidFill>
              </a:rPr>
              <a:t>What Is CPAP?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323DF7-0EC7-497B-A237-FE2BC2887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314" y="790087"/>
            <a:ext cx="714375" cy="2476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3133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F5BE59-6484-4324-9289-52AA33CE2652}"/>
              </a:ext>
            </a:extLst>
          </p:cNvPr>
          <p:cNvSpPr txBox="1"/>
          <p:nvPr/>
        </p:nvSpPr>
        <p:spPr>
          <a:xfrm>
            <a:off x="601064" y="1543494"/>
            <a:ext cx="535425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Comprehensive Preparatory Assistance Program (CPAP)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offers support for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Community-Based Organizations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that provide educational programming.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picture containing person, table, worktable&#10;&#10;Description automatically generated">
            <a:extLst>
              <a:ext uri="{FF2B5EF4-FFF2-40B4-BE49-F238E27FC236}">
                <a16:creationId xmlns:a16="http://schemas.microsoft.com/office/drawing/2014/main" id="{EC84B2D7-EA78-4C12-9E6C-44973A2E6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577" y="1685925"/>
            <a:ext cx="5354255" cy="35501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9A3EE9-7972-4C81-B37A-62D7FD2C7D42}"/>
              </a:ext>
            </a:extLst>
          </p:cNvPr>
          <p:cNvSpPr txBox="1"/>
          <p:nvPr/>
        </p:nvSpPr>
        <p:spPr>
          <a:xfrm>
            <a:off x="591568" y="5145435"/>
            <a:ext cx="1100105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Different folks, different strokes…</a:t>
            </a:r>
          </a:p>
          <a:p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Everyone may have different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educational aspirations, but whether college, technical or trade schools, CPAP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offers a one-stop resource center with virtual assistance and much more. </a:t>
            </a:r>
            <a:endParaRPr lang="en-US" sz="2000" dirty="0"/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591BE3-5020-4048-B37F-0FA0E3FA7543}"/>
              </a:ext>
            </a:extLst>
          </p:cNvPr>
          <p:cNvSpPr txBox="1">
            <a:spLocks/>
          </p:cNvSpPr>
          <p:nvPr/>
        </p:nvSpPr>
        <p:spPr>
          <a:xfrm>
            <a:off x="618311" y="658378"/>
            <a:ext cx="9404723" cy="749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700" b="1" dirty="0">
                <a:solidFill>
                  <a:schemeClr val="bg1"/>
                </a:solidFill>
              </a:rPr>
              <a:t>CPAP: We Listen…We Can Help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40D40EA-212B-40C3-81A7-E1B811B4AB76}"/>
              </a:ext>
            </a:extLst>
          </p:cNvPr>
          <p:cNvSpPr txBox="1">
            <a:spLocks/>
          </p:cNvSpPr>
          <p:nvPr/>
        </p:nvSpPr>
        <p:spPr>
          <a:xfrm>
            <a:off x="605246" y="688848"/>
            <a:ext cx="9404723" cy="7490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700" b="1" dirty="0"/>
              <a:t>CPAP: We Listen…We Can Help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3542F5-36DE-4C73-AEBE-4019E931A183}"/>
              </a:ext>
            </a:extLst>
          </p:cNvPr>
          <p:cNvSpPr txBox="1"/>
          <p:nvPr/>
        </p:nvSpPr>
        <p:spPr>
          <a:xfrm>
            <a:off x="1345729" y="2824642"/>
            <a:ext cx="38553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monitor education progress with fundamental tools that interact with students and their families.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60A4AF-09ED-4D75-AB5D-65AC5F92EF05}"/>
              </a:ext>
            </a:extLst>
          </p:cNvPr>
          <p:cNvSpPr txBox="1"/>
          <p:nvPr/>
        </p:nvSpPr>
        <p:spPr>
          <a:xfrm>
            <a:off x="596254" y="4148081"/>
            <a:ext cx="5354255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Find out how your organization can benefit from CPAP educational resources.</a:t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Contact: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www.bcsportsfoundation.com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1CD9273-9574-4752-9698-51D918E45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314" y="790087"/>
            <a:ext cx="714375" cy="2476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1940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8F32-EE75-4C93-B7F1-2F43C4169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310" y="334624"/>
            <a:ext cx="9821457" cy="1223005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700" b="1" dirty="0">
                <a:solidFill>
                  <a:schemeClr val="bg1"/>
                </a:solidFill>
                <a:latin typeface="Calibri Light (Headings)"/>
                <a:cs typeface="Times New Roman" panose="02020603050405020304" pitchFamily="18" charset="0"/>
              </a:rPr>
              <a:t>5 Reasons to Work with a CBO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2820EB-C0C6-414A-87C1-868735AAE236}"/>
              </a:ext>
            </a:extLst>
          </p:cNvPr>
          <p:cNvSpPr txBox="1"/>
          <p:nvPr/>
        </p:nvSpPr>
        <p:spPr>
          <a:xfrm>
            <a:off x="646111" y="1731755"/>
            <a:ext cx="544988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You provide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educational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recreational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services for youths and adults.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You are the hub of community activities.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You have a unique and important insight into the challenges and opportunities facing children and families in their neighborhood.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You provide advocacy services for the diverse ethnic and cultural groups in the community.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You have the trust of your community.</a:t>
            </a: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D2DAE15-4376-4F46-B132-0E2AA4CF6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85" y="1804228"/>
            <a:ext cx="4857739" cy="24629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AC8D56-64D5-45AA-B635-51400635646A}"/>
              </a:ext>
            </a:extLst>
          </p:cNvPr>
          <p:cNvSpPr txBox="1"/>
          <p:nvPr/>
        </p:nvSpPr>
        <p:spPr>
          <a:xfrm>
            <a:off x="6223630" y="4476162"/>
            <a:ext cx="49408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CPAP educational component can </a:t>
            </a:r>
            <a:b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value to your programs by helping students and athletes to stay on track, especially during this pandemic times.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56B6B03-0F71-4B46-BDBD-161AAD660172}"/>
              </a:ext>
            </a:extLst>
          </p:cNvPr>
          <p:cNvSpPr txBox="1">
            <a:spLocks/>
          </p:cNvSpPr>
          <p:nvPr/>
        </p:nvSpPr>
        <p:spPr>
          <a:xfrm>
            <a:off x="646111" y="575252"/>
            <a:ext cx="9821457" cy="68010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9000"/>
              </a:srgbClr>
            </a:outerShdw>
          </a:effectLst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700" b="1" dirty="0">
                <a:latin typeface="Calibri Light (Headings)"/>
                <a:ea typeface="Calibri" panose="020F0502020204030204" pitchFamily="34" charset="0"/>
                <a:cs typeface="Times New Roman" panose="02020603050405020304" pitchFamily="18" charset="0"/>
              </a:rPr>
              <a:t>CPAP: 5 Reasons to Partner with CBOs</a:t>
            </a:r>
            <a:endParaRPr lang="en-US" sz="4700" dirty="0">
              <a:latin typeface="Calibri Light (Headings)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AA045A-D0B8-4264-A234-B3EA9CDF8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314" y="790087"/>
            <a:ext cx="714375" cy="2476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1210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F5BE59-6484-4324-9289-52AA33CE2652}"/>
              </a:ext>
            </a:extLst>
          </p:cNvPr>
          <p:cNvSpPr txBox="1"/>
          <p:nvPr/>
        </p:nvSpPr>
        <p:spPr>
          <a:xfrm>
            <a:off x="496080" y="3810185"/>
            <a:ext cx="71744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</a:rPr>
              <a:t>CPAP </a:t>
            </a:r>
            <a:r>
              <a:rPr lang="en-US" sz="2000" i="0" dirty="0">
                <a:effectLst/>
                <a:latin typeface="arial" panose="020B0604020202020204" pitchFamily="34" charset="0"/>
              </a:rPr>
              <a:t>is an educational supplement that can be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tailored to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fit your program needs. 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 Career Building 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program is virtual</a:t>
            </a:r>
            <a:r>
              <a:rPr lang="en-US" sz="2000" i="0" dirty="0">
                <a:effectLst/>
                <a:latin typeface="arial" panose="020B0604020202020204" pitchFamily="34" charset="0"/>
              </a:rPr>
              <a:t>* and allows for interaction with students, staff and family members.</a:t>
            </a:r>
            <a:endParaRPr lang="en-US" sz="2000" i="0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859048-C87E-4844-BF1D-0B4DC29B07D1}"/>
              </a:ext>
            </a:extLst>
          </p:cNvPr>
          <p:cNvSpPr/>
          <p:nvPr/>
        </p:nvSpPr>
        <p:spPr>
          <a:xfrm>
            <a:off x="7998318" y="1426249"/>
            <a:ext cx="3578189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3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Academics</a:t>
            </a:r>
          </a:p>
          <a:p>
            <a:pPr algn="r"/>
            <a:r>
              <a:rPr lang="en-US" sz="3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Social Skills Training</a:t>
            </a:r>
          </a:p>
          <a:p>
            <a:pPr algn="r"/>
            <a:r>
              <a:rPr lang="en-US" sz="3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Emotional Support</a:t>
            </a:r>
          </a:p>
          <a:p>
            <a:pPr algn="r"/>
            <a:r>
              <a:rPr lang="en-US" sz="3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Recreation</a:t>
            </a:r>
          </a:p>
          <a:p>
            <a:pPr algn="r"/>
            <a:r>
              <a:rPr lang="en-US" sz="3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Community Support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845952-6078-47D7-B0C5-8DEC97985451}"/>
              </a:ext>
            </a:extLst>
          </p:cNvPr>
          <p:cNvSpPr txBox="1"/>
          <p:nvPr/>
        </p:nvSpPr>
        <p:spPr>
          <a:xfrm>
            <a:off x="678726" y="552263"/>
            <a:ext cx="8760454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700" b="1" dirty="0">
                <a:solidFill>
                  <a:schemeClr val="bg1"/>
                </a:solidFill>
                <a:latin typeface="+mj-lt"/>
              </a:rPr>
              <a:t>A Program within Your Program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4ACC92-8804-41B6-813E-CBA6B31F05CA}"/>
              </a:ext>
            </a:extLst>
          </p:cNvPr>
          <p:cNvSpPr txBox="1"/>
          <p:nvPr/>
        </p:nvSpPr>
        <p:spPr>
          <a:xfrm>
            <a:off x="536294" y="493885"/>
            <a:ext cx="8760454" cy="81560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69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4700" b="1" dirty="0">
                <a:latin typeface="+mj-lt"/>
              </a:rPr>
              <a:t>A Program Within Your Program</a:t>
            </a:r>
            <a:endParaRPr lang="en-US" sz="47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0DEDD7-C1E0-46FD-A958-3F1C25826525}"/>
              </a:ext>
            </a:extLst>
          </p:cNvPr>
          <p:cNvSpPr txBox="1"/>
          <p:nvPr/>
        </p:nvSpPr>
        <p:spPr>
          <a:xfrm>
            <a:off x="690339" y="5874885"/>
            <a:ext cx="669453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*Due to the Covid conditions, all interactions are virtual communications until further notice.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43C276-8994-4278-9755-ADA70D6F43BA}"/>
              </a:ext>
            </a:extLst>
          </p:cNvPr>
          <p:cNvSpPr txBox="1"/>
          <p:nvPr/>
        </p:nvSpPr>
        <p:spPr>
          <a:xfrm>
            <a:off x="496081" y="1514270"/>
            <a:ext cx="74001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strike="noStrike" dirty="0">
                <a:effectLst/>
                <a:latin typeface="arial" panose="020B0604020202020204" pitchFamily="34" charset="0"/>
              </a:rPr>
              <a:t>CPAP is designed to work with community-based </a:t>
            </a:r>
            <a:r>
              <a:rPr lang="en-US" sz="2000" b="1" dirty="0">
                <a:latin typeface="arial" panose="020B0604020202020204" pitchFamily="34" charset="0"/>
              </a:rPr>
              <a:t>o</a:t>
            </a:r>
            <a:r>
              <a:rPr lang="en-US" sz="2000" b="1" i="0" strike="noStrike" dirty="0">
                <a:effectLst/>
                <a:latin typeface="arial" panose="020B0604020202020204" pitchFamily="34" charset="0"/>
              </a:rPr>
              <a:t>rganizations</a:t>
            </a:r>
            <a:r>
              <a:rPr lang="en-US" sz="2000" b="0" i="0" strike="noStrike" dirty="0">
                <a:effectLst/>
                <a:latin typeface="arial" panose="020B0604020202020204" pitchFamily="34" charset="0"/>
              </a:rPr>
              <a:t> that 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sponsor </a:t>
            </a:r>
            <a:r>
              <a:rPr lang="en-US" sz="2000" dirty="0">
                <a:latin typeface="arial" panose="020B0604020202020204" pitchFamily="34" charset="0"/>
              </a:rPr>
              <a:t>after-school activities such as </a:t>
            </a:r>
            <a:br>
              <a:rPr lang="en-US" sz="2000" dirty="0">
                <a:latin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</a:rPr>
              <a:t>after school tutoring and homework, sports and social skills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77AFB4-10C5-40D6-8FB7-99B98AD38552}"/>
              </a:ext>
            </a:extLst>
          </p:cNvPr>
          <p:cNvSpPr txBox="1"/>
          <p:nvPr/>
        </p:nvSpPr>
        <p:spPr>
          <a:xfrm>
            <a:off x="496082" y="537132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effectLst/>
                <a:latin typeface="arial" panose="020B0604020202020204" pitchFamily="34" charset="0"/>
              </a:rPr>
              <a:t>Don’t have a program? </a:t>
            </a:r>
            <a:r>
              <a:rPr lang="en-US" sz="2000" b="0" i="0" dirty="0">
                <a:effectLst/>
                <a:latin typeface="arial" panose="020B0604020202020204" pitchFamily="34" charset="0"/>
                <a:hlinkClick r:id="rId2"/>
              </a:rPr>
              <a:t>CPAP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 can help.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1BC0E8-0DBB-4E06-9496-1D393B506F45}"/>
              </a:ext>
            </a:extLst>
          </p:cNvPr>
          <p:cNvSpPr txBox="1"/>
          <p:nvPr/>
        </p:nvSpPr>
        <p:spPr>
          <a:xfrm>
            <a:off x="496081" y="2538134"/>
            <a:ext cx="70000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effectLst/>
                <a:latin typeface="arial" panose="020B0604020202020204" pitchFamily="34" charset="0"/>
              </a:rPr>
              <a:t>For now, virtual communications allow us to offer career building skills, next-level education preparation and much, much more as an added component of your program agenda.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B2A164-2EC2-411E-93F6-89204DFF2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314" y="790087"/>
            <a:ext cx="714375" cy="2476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6306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8BC3DD7-1786-4155-8811-CA212F7FA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331" y="743903"/>
            <a:ext cx="4465669" cy="3652487"/>
          </a:xfrm>
          <a:prstGeom prst="rect">
            <a:avLst/>
          </a:prstGeom>
        </p:spPr>
      </p:pic>
      <p:pic>
        <p:nvPicPr>
          <p:cNvPr id="7" name="Picture 6" descr="A person with his hand on his chin&#10;&#10;Description automatically generated with low confidence">
            <a:extLst>
              <a:ext uri="{FF2B5EF4-FFF2-40B4-BE49-F238E27FC236}">
                <a16:creationId xmlns:a16="http://schemas.microsoft.com/office/drawing/2014/main" id="{269AA8B1-56E6-4107-B1FE-2C5EA46F1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35" y="1529991"/>
            <a:ext cx="8667124" cy="42800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36D421-B393-48EA-96BA-F862EDD4D510}"/>
              </a:ext>
            </a:extLst>
          </p:cNvPr>
          <p:cNvSpPr txBox="1"/>
          <p:nvPr/>
        </p:nvSpPr>
        <p:spPr>
          <a:xfrm>
            <a:off x="1019173" y="1921937"/>
            <a:ext cx="70213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We realize serving the underserved can be a challenge. </a:t>
            </a:r>
          </a:p>
          <a:p>
            <a:r>
              <a:rPr lang="en-US" sz="2400" dirty="0"/>
              <a:t>CPAP educational resources are available at no cost to the students and athletes. </a:t>
            </a:r>
          </a:p>
          <a:p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6939E5-B662-48ED-B5D0-A4DDF82E719A}"/>
              </a:ext>
            </a:extLst>
          </p:cNvPr>
          <p:cNvSpPr txBox="1"/>
          <p:nvPr/>
        </p:nvSpPr>
        <p:spPr>
          <a:xfrm>
            <a:off x="972830" y="4609705"/>
            <a:ext cx="66662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CPAP supports the efforts of afterschool services. This added benefit can encourage students to utilize their time more productively as they </a:t>
            </a:r>
          </a:p>
          <a:p>
            <a:r>
              <a:rPr lang="en-US" sz="2400" b="1" dirty="0"/>
              <a:t>pursue their goals.</a:t>
            </a:r>
            <a:endParaRPr lang="en-US" sz="2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9BDA627-A57C-4AB7-8AA5-35FDC9757986}"/>
              </a:ext>
            </a:extLst>
          </p:cNvPr>
          <p:cNvSpPr txBox="1">
            <a:spLocks/>
          </p:cNvSpPr>
          <p:nvPr/>
        </p:nvSpPr>
        <p:spPr>
          <a:xfrm>
            <a:off x="850496" y="432432"/>
            <a:ext cx="9404723" cy="1010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700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Overcoming Challenges</a:t>
            </a:r>
            <a:endParaRPr lang="en-US" sz="4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8C8F32-EE75-4C93-B7F1-2F43C4169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220" y="454806"/>
            <a:ext cx="9404723" cy="1010322"/>
          </a:xfrm>
          <a:effectLst>
            <a:outerShdw blurRad="50800" dist="50800" dir="5400000" algn="ctr" rotWithShape="0">
              <a:srgbClr val="000000">
                <a:alpha val="69000"/>
              </a:srgbClr>
            </a:outerShdw>
          </a:effectLst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700" b="1" dirty="0">
                <a:effectLst/>
                <a:latin typeface="Calibri Light (Headings)"/>
                <a:ea typeface="Calibri" panose="020F0502020204030204" pitchFamily="34" charset="0"/>
                <a:cs typeface="Times New Roman" panose="02020603050405020304" pitchFamily="18" charset="0"/>
              </a:rPr>
              <a:t>Overcoming Challenges</a:t>
            </a:r>
            <a:endParaRPr lang="en-US" sz="4700" b="1" dirty="0">
              <a:latin typeface="Calibri Light (Headings)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F022DF-14C1-457A-97E7-57AA996F5E0A}"/>
              </a:ext>
            </a:extLst>
          </p:cNvPr>
          <p:cNvSpPr txBox="1"/>
          <p:nvPr/>
        </p:nvSpPr>
        <p:spPr>
          <a:xfrm>
            <a:off x="1019173" y="3218355"/>
            <a:ext cx="75306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We can deliver a virtual wealth of information and </a:t>
            </a:r>
            <a:br>
              <a:rPr lang="en-US" sz="2400" dirty="0"/>
            </a:br>
            <a:r>
              <a:rPr lang="en-US" sz="2400" dirty="0"/>
              <a:t>support to community-based groups online through</a:t>
            </a:r>
            <a:br>
              <a:rPr lang="en-US" sz="2400" dirty="0"/>
            </a:br>
            <a:r>
              <a:rPr lang="en-US" sz="2400" dirty="0"/>
              <a:t>our virtual communications network.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D2174D-55BA-4C3E-B86C-0E0776D4D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314" y="790087"/>
            <a:ext cx="714375" cy="2476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9119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Arrow: Circular 54" title="Arrow pointing from Step 2 to Step 3">
            <a:extLst>
              <a:ext uri="{FF2B5EF4-FFF2-40B4-BE49-F238E27FC236}">
                <a16:creationId xmlns:a16="http://schemas.microsoft.com/office/drawing/2014/main" id="{FDADEDD9-8808-4B93-AB85-6BB5D58BF4FB}"/>
              </a:ext>
            </a:extLst>
          </p:cNvPr>
          <p:cNvSpPr/>
          <p:nvPr/>
        </p:nvSpPr>
        <p:spPr>
          <a:xfrm>
            <a:off x="5109356" y="1728522"/>
            <a:ext cx="2395573" cy="2395573"/>
          </a:xfrm>
          <a:prstGeom prst="circularArrow">
            <a:avLst>
              <a:gd name="adj1" fmla="val 3908"/>
              <a:gd name="adj2" fmla="val 489622"/>
              <a:gd name="adj3" fmla="val 19334867"/>
              <a:gd name="adj4" fmla="val 12575511"/>
              <a:gd name="adj5" fmla="val 4559"/>
            </a:avLst>
          </a:prstGeom>
          <a:solidFill>
            <a:srgbClr val="FFFF0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Picture 10" descr="A person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CE7E729-C3C1-4C19-B6FB-EF923FDC65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109" y="1"/>
            <a:ext cx="4572000" cy="6857999"/>
          </a:xfrm>
          <a:prstGeom prst="rect">
            <a:avLst/>
          </a:prstGeom>
        </p:spPr>
      </p:pic>
      <p:sp>
        <p:nvSpPr>
          <p:cNvPr id="51" name="Shape 50" title="Arrow pointing from Step 1 to Step 2">
            <a:extLst>
              <a:ext uri="{FF2B5EF4-FFF2-40B4-BE49-F238E27FC236}">
                <a16:creationId xmlns:a16="http://schemas.microsoft.com/office/drawing/2014/main" id="{E19699CE-0372-4D12-9633-44AB66C76744}"/>
              </a:ext>
            </a:extLst>
          </p:cNvPr>
          <p:cNvSpPr/>
          <p:nvPr/>
        </p:nvSpPr>
        <p:spPr>
          <a:xfrm rot="1372494" flipH="1" flipV="1">
            <a:off x="3543708" y="4297905"/>
            <a:ext cx="1864579" cy="2173040"/>
          </a:xfrm>
          <a:prstGeom prst="leftCircularArrow">
            <a:avLst>
              <a:gd name="adj1" fmla="val 4308"/>
              <a:gd name="adj2" fmla="val 545034"/>
              <a:gd name="adj3" fmla="val 2320545"/>
              <a:gd name="adj4" fmla="val 9024489"/>
              <a:gd name="adj5" fmla="val 5026"/>
            </a:avLst>
          </a:prstGeom>
          <a:solidFill>
            <a:srgbClr val="FFFF0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2" name="Freeform: Shape 51" title="Step 1 task description">
            <a:extLst>
              <a:ext uri="{FF2B5EF4-FFF2-40B4-BE49-F238E27FC236}">
                <a16:creationId xmlns:a16="http://schemas.microsoft.com/office/drawing/2014/main" id="{81574E06-603C-4232-A17A-E83C48D889EC}"/>
              </a:ext>
            </a:extLst>
          </p:cNvPr>
          <p:cNvSpPr/>
          <p:nvPr/>
        </p:nvSpPr>
        <p:spPr>
          <a:xfrm>
            <a:off x="589448" y="1918014"/>
            <a:ext cx="3291434" cy="1566249"/>
          </a:xfrm>
          <a:custGeom>
            <a:avLst/>
            <a:gdLst>
              <a:gd name="connsiteX0" fmla="*/ 0 w 1762118"/>
              <a:gd name="connsiteY0" fmla="*/ 142024 h 1420240"/>
              <a:gd name="connsiteX1" fmla="*/ 142024 w 1762118"/>
              <a:gd name="connsiteY1" fmla="*/ 0 h 1420240"/>
              <a:gd name="connsiteX2" fmla="*/ 1620094 w 1762118"/>
              <a:gd name="connsiteY2" fmla="*/ 0 h 1420240"/>
              <a:gd name="connsiteX3" fmla="*/ 1762118 w 1762118"/>
              <a:gd name="connsiteY3" fmla="*/ 142024 h 1420240"/>
              <a:gd name="connsiteX4" fmla="*/ 1762118 w 1762118"/>
              <a:gd name="connsiteY4" fmla="*/ 1278216 h 1420240"/>
              <a:gd name="connsiteX5" fmla="*/ 1620094 w 1762118"/>
              <a:gd name="connsiteY5" fmla="*/ 1420240 h 1420240"/>
              <a:gd name="connsiteX6" fmla="*/ 142024 w 1762118"/>
              <a:gd name="connsiteY6" fmla="*/ 1420240 h 1420240"/>
              <a:gd name="connsiteX7" fmla="*/ 0 w 1762118"/>
              <a:gd name="connsiteY7" fmla="*/ 1278216 h 1420240"/>
              <a:gd name="connsiteX8" fmla="*/ 0 w 1762118"/>
              <a:gd name="connsiteY8" fmla="*/ 142024 h 142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2118" h="1420240">
                <a:moveTo>
                  <a:pt x="0" y="142024"/>
                </a:moveTo>
                <a:cubicBezTo>
                  <a:pt x="0" y="63586"/>
                  <a:pt x="63586" y="0"/>
                  <a:pt x="142024" y="0"/>
                </a:cubicBezTo>
                <a:lnTo>
                  <a:pt x="1620094" y="0"/>
                </a:lnTo>
                <a:cubicBezTo>
                  <a:pt x="1698532" y="0"/>
                  <a:pt x="1762118" y="63586"/>
                  <a:pt x="1762118" y="142024"/>
                </a:cubicBezTo>
                <a:lnTo>
                  <a:pt x="1762118" y="1278216"/>
                </a:lnTo>
                <a:cubicBezTo>
                  <a:pt x="1762118" y="1356654"/>
                  <a:pt x="1698532" y="1420240"/>
                  <a:pt x="1620094" y="1420240"/>
                </a:cubicBezTo>
                <a:lnTo>
                  <a:pt x="142024" y="1420240"/>
                </a:lnTo>
                <a:cubicBezTo>
                  <a:pt x="63586" y="1420240"/>
                  <a:pt x="0" y="1356654"/>
                  <a:pt x="0" y="1278216"/>
                </a:cubicBezTo>
                <a:lnTo>
                  <a:pt x="0" y="142024"/>
                </a:lnTo>
                <a:close/>
              </a:path>
            </a:pathLst>
          </a:custGeom>
          <a:solidFill>
            <a:srgbClr val="FFFF00">
              <a:alpha val="54000"/>
            </a:srgbClr>
          </a:solidFill>
          <a:effectLst>
            <a:outerShdw blurRad="50800" dist="50800" dir="5400000" algn="ctr" rotWithShape="0">
              <a:srgbClr val="000000">
                <a:alpha val="68000"/>
              </a:srgbClr>
            </a:outerShdw>
          </a:effectLst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6509" tIns="156509" rIns="156509" bIns="460846" numCol="1" spcCol="1270" anchor="t" anchorCtr="0"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chemeClr val="tx1"/>
                </a:solidFill>
              </a:rPr>
              <a:t>Students from 6-12 grades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are eligible for the program. </a:t>
            </a:r>
          </a:p>
          <a:p>
            <a:r>
              <a:rPr lang="en-US" sz="1400" b="1" dirty="0">
                <a:solidFill>
                  <a:schemeClr val="tx1"/>
                </a:solidFill>
              </a:rPr>
              <a:t>        They are rated in the 6-8, 9-10, 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        11-12 grade categories. </a:t>
            </a:r>
          </a:p>
          <a:p>
            <a:r>
              <a:rPr lang="en-US" sz="1400" b="1" dirty="0">
                <a:solidFill>
                  <a:schemeClr val="tx1"/>
                </a:solidFill>
              </a:rPr>
              <a:t>        (Essential Student Information is   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        provide to each category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).</a:t>
            </a:r>
          </a:p>
          <a:p>
            <a:pPr marL="0" lvl="1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400" b="1" kern="1200" dirty="0">
              <a:solidFill>
                <a:schemeClr val="tx1"/>
              </a:solidFill>
            </a:endParaRPr>
          </a:p>
        </p:txBody>
      </p:sp>
      <p:sp>
        <p:nvSpPr>
          <p:cNvPr id="53" name="Shape 52" title="Arrow pointing from Step 1 to Step 2">
            <a:extLst>
              <a:ext uri="{FF2B5EF4-FFF2-40B4-BE49-F238E27FC236}">
                <a16:creationId xmlns:a16="http://schemas.microsoft.com/office/drawing/2014/main" id="{71DF480C-1750-4470-B35F-F51622A817E8}"/>
              </a:ext>
            </a:extLst>
          </p:cNvPr>
          <p:cNvSpPr/>
          <p:nvPr/>
        </p:nvSpPr>
        <p:spPr>
          <a:xfrm>
            <a:off x="2065703" y="1911876"/>
            <a:ext cx="2173041" cy="2173041"/>
          </a:xfrm>
          <a:prstGeom prst="leftCircularArrow">
            <a:avLst>
              <a:gd name="adj1" fmla="val 4308"/>
              <a:gd name="adj2" fmla="val 545034"/>
              <a:gd name="adj3" fmla="val 2320545"/>
              <a:gd name="adj4" fmla="val 9024489"/>
              <a:gd name="adj5" fmla="val 5026"/>
            </a:avLst>
          </a:prstGeom>
          <a:solidFill>
            <a:srgbClr val="FFFF0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4" name="Freeform: Shape 53" title="Step 2 task description">
            <a:extLst>
              <a:ext uri="{FF2B5EF4-FFF2-40B4-BE49-F238E27FC236}">
                <a16:creationId xmlns:a16="http://schemas.microsoft.com/office/drawing/2014/main" id="{F95DC7C0-E504-4076-B5BB-1FDF478DFEBF}"/>
              </a:ext>
            </a:extLst>
          </p:cNvPr>
          <p:cNvSpPr/>
          <p:nvPr/>
        </p:nvSpPr>
        <p:spPr>
          <a:xfrm>
            <a:off x="4067505" y="2307771"/>
            <a:ext cx="2941307" cy="1574336"/>
          </a:xfrm>
          <a:custGeom>
            <a:avLst/>
            <a:gdLst>
              <a:gd name="connsiteX0" fmla="*/ 0 w 1741550"/>
              <a:gd name="connsiteY0" fmla="*/ 143641 h 1436414"/>
              <a:gd name="connsiteX1" fmla="*/ 143641 w 1741550"/>
              <a:gd name="connsiteY1" fmla="*/ 0 h 1436414"/>
              <a:gd name="connsiteX2" fmla="*/ 1597909 w 1741550"/>
              <a:gd name="connsiteY2" fmla="*/ 0 h 1436414"/>
              <a:gd name="connsiteX3" fmla="*/ 1741550 w 1741550"/>
              <a:gd name="connsiteY3" fmla="*/ 143641 h 1436414"/>
              <a:gd name="connsiteX4" fmla="*/ 1741550 w 1741550"/>
              <a:gd name="connsiteY4" fmla="*/ 1292773 h 1436414"/>
              <a:gd name="connsiteX5" fmla="*/ 1597909 w 1741550"/>
              <a:gd name="connsiteY5" fmla="*/ 1436414 h 1436414"/>
              <a:gd name="connsiteX6" fmla="*/ 143641 w 1741550"/>
              <a:gd name="connsiteY6" fmla="*/ 1436414 h 1436414"/>
              <a:gd name="connsiteX7" fmla="*/ 0 w 1741550"/>
              <a:gd name="connsiteY7" fmla="*/ 1292773 h 1436414"/>
              <a:gd name="connsiteX8" fmla="*/ 0 w 1741550"/>
              <a:gd name="connsiteY8" fmla="*/ 143641 h 1436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1550" h="1436414">
                <a:moveTo>
                  <a:pt x="0" y="143641"/>
                </a:moveTo>
                <a:cubicBezTo>
                  <a:pt x="0" y="64310"/>
                  <a:pt x="64310" y="0"/>
                  <a:pt x="143641" y="0"/>
                </a:cubicBezTo>
                <a:lnTo>
                  <a:pt x="1597909" y="0"/>
                </a:lnTo>
                <a:cubicBezTo>
                  <a:pt x="1677240" y="0"/>
                  <a:pt x="1741550" y="64310"/>
                  <a:pt x="1741550" y="143641"/>
                </a:cubicBezTo>
                <a:lnTo>
                  <a:pt x="1741550" y="1292773"/>
                </a:lnTo>
                <a:cubicBezTo>
                  <a:pt x="1741550" y="1372104"/>
                  <a:pt x="1677240" y="1436414"/>
                  <a:pt x="1597909" y="1436414"/>
                </a:cubicBezTo>
                <a:lnTo>
                  <a:pt x="143641" y="1436414"/>
                </a:lnTo>
                <a:cubicBezTo>
                  <a:pt x="64310" y="1436414"/>
                  <a:pt x="0" y="1372104"/>
                  <a:pt x="0" y="1292773"/>
                </a:cubicBezTo>
                <a:lnTo>
                  <a:pt x="0" y="143641"/>
                </a:lnTo>
                <a:close/>
              </a:path>
            </a:pathLst>
          </a:custGeom>
          <a:solidFill>
            <a:srgbClr val="FFFF00">
              <a:alpha val="54000"/>
            </a:srgbClr>
          </a:solidFill>
          <a:effectLst>
            <a:outerShdw blurRad="50800" dist="50800" dir="5400000" algn="ctr" rotWithShape="0">
              <a:srgbClr val="000000">
                <a:alpha val="68000"/>
              </a:srgbClr>
            </a:outerShdw>
          </a:effectLst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6881" tIns="464684" rIns="156881" bIns="156881" numCol="1" spcCol="1270" anchor="t" anchorCtr="0"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chemeClr val="tx1"/>
                </a:solidFill>
              </a:rPr>
              <a:t>Students register with CPAP online…quick and simple.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They will have access to their respective portal. </a:t>
            </a:r>
          </a:p>
        </p:txBody>
      </p:sp>
      <p:sp>
        <p:nvSpPr>
          <p:cNvPr id="56" name="Shape 55" title="Arrow pointing from Step 1 to Step 2">
            <a:extLst>
              <a:ext uri="{FF2B5EF4-FFF2-40B4-BE49-F238E27FC236}">
                <a16:creationId xmlns:a16="http://schemas.microsoft.com/office/drawing/2014/main" id="{55C59E90-4024-4BC3-A322-D95DDA78A9B6}"/>
              </a:ext>
            </a:extLst>
          </p:cNvPr>
          <p:cNvSpPr/>
          <p:nvPr/>
        </p:nvSpPr>
        <p:spPr>
          <a:xfrm rot="12438758">
            <a:off x="6655073" y="4747725"/>
            <a:ext cx="1767681" cy="2265784"/>
          </a:xfrm>
          <a:prstGeom prst="leftCircularArrow">
            <a:avLst>
              <a:gd name="adj1" fmla="val 3989"/>
              <a:gd name="adj2" fmla="val 500853"/>
              <a:gd name="adj3" fmla="val 2276364"/>
              <a:gd name="adj4" fmla="val 9024489"/>
              <a:gd name="adj5" fmla="val 4654"/>
            </a:avLst>
          </a:prstGeom>
          <a:solidFill>
            <a:srgbClr val="FFFF0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7" name="Arrow: Circular 56" title="Arrow pointing from Step 2 to Step 3">
            <a:extLst>
              <a:ext uri="{FF2B5EF4-FFF2-40B4-BE49-F238E27FC236}">
                <a16:creationId xmlns:a16="http://schemas.microsoft.com/office/drawing/2014/main" id="{4B6121A8-BE3B-4D06-B168-9AD51FF65298}"/>
              </a:ext>
            </a:extLst>
          </p:cNvPr>
          <p:cNvSpPr/>
          <p:nvPr/>
        </p:nvSpPr>
        <p:spPr>
          <a:xfrm rot="4209720">
            <a:off x="8249100" y="1849646"/>
            <a:ext cx="2887990" cy="3871150"/>
          </a:xfrm>
          <a:prstGeom prst="circularArrow">
            <a:avLst>
              <a:gd name="adj1" fmla="val 3607"/>
              <a:gd name="adj2" fmla="val 448650"/>
              <a:gd name="adj3" fmla="val 19375840"/>
              <a:gd name="adj4" fmla="val 12575511"/>
              <a:gd name="adj5" fmla="val 4208"/>
            </a:avLst>
          </a:prstGeom>
          <a:solidFill>
            <a:srgbClr val="FFFF0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8" name="Freeform: Shape 57" title="Step 1 task description">
            <a:extLst>
              <a:ext uri="{FF2B5EF4-FFF2-40B4-BE49-F238E27FC236}">
                <a16:creationId xmlns:a16="http://schemas.microsoft.com/office/drawing/2014/main" id="{35AC69ED-1679-4B76-9774-009BD33279A9}"/>
              </a:ext>
            </a:extLst>
          </p:cNvPr>
          <p:cNvSpPr/>
          <p:nvPr/>
        </p:nvSpPr>
        <p:spPr>
          <a:xfrm>
            <a:off x="614609" y="4437012"/>
            <a:ext cx="3291434" cy="1756982"/>
          </a:xfrm>
          <a:custGeom>
            <a:avLst/>
            <a:gdLst>
              <a:gd name="connsiteX0" fmla="*/ 0 w 1762118"/>
              <a:gd name="connsiteY0" fmla="*/ 142024 h 1420240"/>
              <a:gd name="connsiteX1" fmla="*/ 142024 w 1762118"/>
              <a:gd name="connsiteY1" fmla="*/ 0 h 1420240"/>
              <a:gd name="connsiteX2" fmla="*/ 1620094 w 1762118"/>
              <a:gd name="connsiteY2" fmla="*/ 0 h 1420240"/>
              <a:gd name="connsiteX3" fmla="*/ 1762118 w 1762118"/>
              <a:gd name="connsiteY3" fmla="*/ 142024 h 1420240"/>
              <a:gd name="connsiteX4" fmla="*/ 1762118 w 1762118"/>
              <a:gd name="connsiteY4" fmla="*/ 1278216 h 1420240"/>
              <a:gd name="connsiteX5" fmla="*/ 1620094 w 1762118"/>
              <a:gd name="connsiteY5" fmla="*/ 1420240 h 1420240"/>
              <a:gd name="connsiteX6" fmla="*/ 142024 w 1762118"/>
              <a:gd name="connsiteY6" fmla="*/ 1420240 h 1420240"/>
              <a:gd name="connsiteX7" fmla="*/ 0 w 1762118"/>
              <a:gd name="connsiteY7" fmla="*/ 1278216 h 1420240"/>
              <a:gd name="connsiteX8" fmla="*/ 0 w 1762118"/>
              <a:gd name="connsiteY8" fmla="*/ 142024 h 142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2118" h="1420240">
                <a:moveTo>
                  <a:pt x="0" y="142024"/>
                </a:moveTo>
                <a:cubicBezTo>
                  <a:pt x="0" y="63586"/>
                  <a:pt x="63586" y="0"/>
                  <a:pt x="142024" y="0"/>
                </a:cubicBezTo>
                <a:lnTo>
                  <a:pt x="1620094" y="0"/>
                </a:lnTo>
                <a:cubicBezTo>
                  <a:pt x="1698532" y="0"/>
                  <a:pt x="1762118" y="63586"/>
                  <a:pt x="1762118" y="142024"/>
                </a:cubicBezTo>
                <a:lnTo>
                  <a:pt x="1762118" y="1278216"/>
                </a:lnTo>
                <a:cubicBezTo>
                  <a:pt x="1762118" y="1356654"/>
                  <a:pt x="1698532" y="1420240"/>
                  <a:pt x="1620094" y="1420240"/>
                </a:cubicBezTo>
                <a:lnTo>
                  <a:pt x="142024" y="1420240"/>
                </a:lnTo>
                <a:cubicBezTo>
                  <a:pt x="63586" y="1420240"/>
                  <a:pt x="0" y="1356654"/>
                  <a:pt x="0" y="1278216"/>
                </a:cubicBezTo>
                <a:lnTo>
                  <a:pt x="0" y="142024"/>
                </a:lnTo>
                <a:close/>
              </a:path>
            </a:pathLst>
          </a:custGeom>
          <a:solidFill>
            <a:srgbClr val="FFFF00">
              <a:alpha val="54000"/>
            </a:srgbClr>
          </a:solidFill>
          <a:effectLst>
            <a:outerShdw blurRad="50800" dist="50800" dir="5400000" algn="ctr" rotWithShape="0">
              <a:srgbClr val="000000">
                <a:alpha val="68000"/>
              </a:srgbClr>
            </a:outerShdw>
          </a:effectLst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6509" tIns="156509" rIns="156509" bIns="460846" numCol="1" spcCol="1270" anchor="t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chemeClr val="tx1"/>
                </a:solidFill>
              </a:rPr>
              <a:t>Students and CBOs can access the CPAP Resource Center which houses educational tools, Frequently Asked Questions, tutorials, webinars, videos, social media, emails, and more. </a:t>
            </a:r>
          </a:p>
        </p:txBody>
      </p:sp>
      <p:sp>
        <p:nvSpPr>
          <p:cNvPr id="59" name="Freeform: Shape 58" title="Step 3 task description">
            <a:extLst>
              <a:ext uri="{FF2B5EF4-FFF2-40B4-BE49-F238E27FC236}">
                <a16:creationId xmlns:a16="http://schemas.microsoft.com/office/drawing/2014/main" id="{9C43EFB4-9AA9-4924-85CD-E878ED753F0E}"/>
              </a:ext>
            </a:extLst>
          </p:cNvPr>
          <p:cNvSpPr/>
          <p:nvPr/>
        </p:nvSpPr>
        <p:spPr>
          <a:xfrm>
            <a:off x="7473949" y="4344060"/>
            <a:ext cx="3199141" cy="1756104"/>
          </a:xfrm>
          <a:custGeom>
            <a:avLst/>
            <a:gdLst>
              <a:gd name="connsiteX0" fmla="*/ 0 w 1741550"/>
              <a:gd name="connsiteY0" fmla="*/ 143641 h 1436414"/>
              <a:gd name="connsiteX1" fmla="*/ 143641 w 1741550"/>
              <a:gd name="connsiteY1" fmla="*/ 0 h 1436414"/>
              <a:gd name="connsiteX2" fmla="*/ 1597909 w 1741550"/>
              <a:gd name="connsiteY2" fmla="*/ 0 h 1436414"/>
              <a:gd name="connsiteX3" fmla="*/ 1741550 w 1741550"/>
              <a:gd name="connsiteY3" fmla="*/ 143641 h 1436414"/>
              <a:gd name="connsiteX4" fmla="*/ 1741550 w 1741550"/>
              <a:gd name="connsiteY4" fmla="*/ 1292773 h 1436414"/>
              <a:gd name="connsiteX5" fmla="*/ 1597909 w 1741550"/>
              <a:gd name="connsiteY5" fmla="*/ 1436414 h 1436414"/>
              <a:gd name="connsiteX6" fmla="*/ 143641 w 1741550"/>
              <a:gd name="connsiteY6" fmla="*/ 1436414 h 1436414"/>
              <a:gd name="connsiteX7" fmla="*/ 0 w 1741550"/>
              <a:gd name="connsiteY7" fmla="*/ 1292773 h 1436414"/>
              <a:gd name="connsiteX8" fmla="*/ 0 w 1741550"/>
              <a:gd name="connsiteY8" fmla="*/ 143641 h 1436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1550" h="1436414">
                <a:moveTo>
                  <a:pt x="0" y="143641"/>
                </a:moveTo>
                <a:cubicBezTo>
                  <a:pt x="0" y="64310"/>
                  <a:pt x="64310" y="0"/>
                  <a:pt x="143641" y="0"/>
                </a:cubicBezTo>
                <a:lnTo>
                  <a:pt x="1597909" y="0"/>
                </a:lnTo>
                <a:cubicBezTo>
                  <a:pt x="1677240" y="0"/>
                  <a:pt x="1741550" y="64310"/>
                  <a:pt x="1741550" y="143641"/>
                </a:cubicBezTo>
                <a:lnTo>
                  <a:pt x="1741550" y="1292773"/>
                </a:lnTo>
                <a:cubicBezTo>
                  <a:pt x="1741550" y="1372104"/>
                  <a:pt x="1677240" y="1436414"/>
                  <a:pt x="1597909" y="1436414"/>
                </a:cubicBezTo>
                <a:lnTo>
                  <a:pt x="143641" y="1436414"/>
                </a:lnTo>
                <a:cubicBezTo>
                  <a:pt x="64310" y="1436414"/>
                  <a:pt x="0" y="1372104"/>
                  <a:pt x="0" y="1292773"/>
                </a:cubicBezTo>
                <a:lnTo>
                  <a:pt x="0" y="143641"/>
                </a:lnTo>
                <a:close/>
              </a:path>
            </a:pathLst>
          </a:custGeom>
          <a:solidFill>
            <a:srgbClr val="FFFF00">
              <a:alpha val="54000"/>
            </a:srgbClr>
          </a:solidFill>
          <a:effectLst>
            <a:outerShdw blurRad="50800" dist="50800" dir="5400000" algn="ctr" rotWithShape="0">
              <a:srgbClr val="000000">
                <a:alpha val="68000"/>
              </a:srgbClr>
            </a:outerShdw>
          </a:effectLst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6881" tIns="156881" rIns="156881" bIns="464684" numCol="1" spcCol="1270" anchor="t" anchorCtr="0"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chemeClr val="tx1"/>
                </a:solidFill>
              </a:rPr>
              <a:t>CPAP creates a Personal folder …which contains a student’s bio…school data…personal interview information …progress tracking…all information is highly secured.</a:t>
            </a:r>
          </a:p>
        </p:txBody>
      </p:sp>
      <p:sp>
        <p:nvSpPr>
          <p:cNvPr id="60" name="Freeform: Shape 59" title="Step 3 task description">
            <a:extLst>
              <a:ext uri="{FF2B5EF4-FFF2-40B4-BE49-F238E27FC236}">
                <a16:creationId xmlns:a16="http://schemas.microsoft.com/office/drawing/2014/main" id="{00FD3364-4C98-49F3-BF79-F79DB3E6903C}"/>
              </a:ext>
            </a:extLst>
          </p:cNvPr>
          <p:cNvSpPr/>
          <p:nvPr/>
        </p:nvSpPr>
        <p:spPr>
          <a:xfrm>
            <a:off x="7293278" y="1797642"/>
            <a:ext cx="3296934" cy="1574336"/>
          </a:xfrm>
          <a:custGeom>
            <a:avLst/>
            <a:gdLst>
              <a:gd name="connsiteX0" fmla="*/ 0 w 1741550"/>
              <a:gd name="connsiteY0" fmla="*/ 143641 h 1436414"/>
              <a:gd name="connsiteX1" fmla="*/ 143641 w 1741550"/>
              <a:gd name="connsiteY1" fmla="*/ 0 h 1436414"/>
              <a:gd name="connsiteX2" fmla="*/ 1597909 w 1741550"/>
              <a:gd name="connsiteY2" fmla="*/ 0 h 1436414"/>
              <a:gd name="connsiteX3" fmla="*/ 1741550 w 1741550"/>
              <a:gd name="connsiteY3" fmla="*/ 143641 h 1436414"/>
              <a:gd name="connsiteX4" fmla="*/ 1741550 w 1741550"/>
              <a:gd name="connsiteY4" fmla="*/ 1292773 h 1436414"/>
              <a:gd name="connsiteX5" fmla="*/ 1597909 w 1741550"/>
              <a:gd name="connsiteY5" fmla="*/ 1436414 h 1436414"/>
              <a:gd name="connsiteX6" fmla="*/ 143641 w 1741550"/>
              <a:gd name="connsiteY6" fmla="*/ 1436414 h 1436414"/>
              <a:gd name="connsiteX7" fmla="*/ 0 w 1741550"/>
              <a:gd name="connsiteY7" fmla="*/ 1292773 h 1436414"/>
              <a:gd name="connsiteX8" fmla="*/ 0 w 1741550"/>
              <a:gd name="connsiteY8" fmla="*/ 143641 h 1436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1550" h="1436414">
                <a:moveTo>
                  <a:pt x="0" y="143641"/>
                </a:moveTo>
                <a:cubicBezTo>
                  <a:pt x="0" y="64310"/>
                  <a:pt x="64310" y="0"/>
                  <a:pt x="143641" y="0"/>
                </a:cubicBezTo>
                <a:lnTo>
                  <a:pt x="1597909" y="0"/>
                </a:lnTo>
                <a:cubicBezTo>
                  <a:pt x="1677240" y="0"/>
                  <a:pt x="1741550" y="64310"/>
                  <a:pt x="1741550" y="143641"/>
                </a:cubicBezTo>
                <a:lnTo>
                  <a:pt x="1741550" y="1292773"/>
                </a:lnTo>
                <a:cubicBezTo>
                  <a:pt x="1741550" y="1372104"/>
                  <a:pt x="1677240" y="1436414"/>
                  <a:pt x="1597909" y="1436414"/>
                </a:cubicBezTo>
                <a:lnTo>
                  <a:pt x="143641" y="1436414"/>
                </a:lnTo>
                <a:cubicBezTo>
                  <a:pt x="64310" y="1436414"/>
                  <a:pt x="0" y="1372104"/>
                  <a:pt x="0" y="1292773"/>
                </a:cubicBezTo>
                <a:lnTo>
                  <a:pt x="0" y="143641"/>
                </a:lnTo>
                <a:close/>
              </a:path>
            </a:pathLst>
          </a:custGeom>
          <a:solidFill>
            <a:srgbClr val="FFFF00">
              <a:alpha val="54000"/>
            </a:srgbClr>
          </a:solidFill>
          <a:effectLst>
            <a:outerShdw blurRad="50800" dist="50800" dir="5400000" algn="ctr" rotWithShape="0">
              <a:srgbClr val="000000">
                <a:alpha val="68000"/>
              </a:srgbClr>
            </a:outerShdw>
          </a:effectLst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6881" tIns="156881" rIns="156881" bIns="464684" numCol="1" spcCol="1270" anchor="t" anchorCtr="0"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chemeClr val="tx1"/>
                </a:solidFill>
              </a:rPr>
              <a:t>Students, their families and CBOs have access to advisors. We encourage family participation throughout the process.</a:t>
            </a:r>
          </a:p>
        </p:txBody>
      </p:sp>
      <p:sp>
        <p:nvSpPr>
          <p:cNvPr id="61" name="Freeform: Shape 60" title="Step 2 task description">
            <a:extLst>
              <a:ext uri="{FF2B5EF4-FFF2-40B4-BE49-F238E27FC236}">
                <a16:creationId xmlns:a16="http://schemas.microsoft.com/office/drawing/2014/main" id="{E344929E-315F-4B0E-B044-8DEAD216090B}"/>
              </a:ext>
            </a:extLst>
          </p:cNvPr>
          <p:cNvSpPr/>
          <p:nvPr/>
        </p:nvSpPr>
        <p:spPr>
          <a:xfrm>
            <a:off x="4189412" y="4822371"/>
            <a:ext cx="2834929" cy="1765680"/>
          </a:xfrm>
          <a:custGeom>
            <a:avLst/>
            <a:gdLst>
              <a:gd name="connsiteX0" fmla="*/ 0 w 1741550"/>
              <a:gd name="connsiteY0" fmla="*/ 143641 h 1436414"/>
              <a:gd name="connsiteX1" fmla="*/ 143641 w 1741550"/>
              <a:gd name="connsiteY1" fmla="*/ 0 h 1436414"/>
              <a:gd name="connsiteX2" fmla="*/ 1597909 w 1741550"/>
              <a:gd name="connsiteY2" fmla="*/ 0 h 1436414"/>
              <a:gd name="connsiteX3" fmla="*/ 1741550 w 1741550"/>
              <a:gd name="connsiteY3" fmla="*/ 143641 h 1436414"/>
              <a:gd name="connsiteX4" fmla="*/ 1741550 w 1741550"/>
              <a:gd name="connsiteY4" fmla="*/ 1292773 h 1436414"/>
              <a:gd name="connsiteX5" fmla="*/ 1597909 w 1741550"/>
              <a:gd name="connsiteY5" fmla="*/ 1436414 h 1436414"/>
              <a:gd name="connsiteX6" fmla="*/ 143641 w 1741550"/>
              <a:gd name="connsiteY6" fmla="*/ 1436414 h 1436414"/>
              <a:gd name="connsiteX7" fmla="*/ 0 w 1741550"/>
              <a:gd name="connsiteY7" fmla="*/ 1292773 h 1436414"/>
              <a:gd name="connsiteX8" fmla="*/ 0 w 1741550"/>
              <a:gd name="connsiteY8" fmla="*/ 143641 h 1436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1550" h="1436414">
                <a:moveTo>
                  <a:pt x="0" y="143641"/>
                </a:moveTo>
                <a:cubicBezTo>
                  <a:pt x="0" y="64310"/>
                  <a:pt x="64310" y="0"/>
                  <a:pt x="143641" y="0"/>
                </a:cubicBezTo>
                <a:lnTo>
                  <a:pt x="1597909" y="0"/>
                </a:lnTo>
                <a:cubicBezTo>
                  <a:pt x="1677240" y="0"/>
                  <a:pt x="1741550" y="64310"/>
                  <a:pt x="1741550" y="143641"/>
                </a:cubicBezTo>
                <a:lnTo>
                  <a:pt x="1741550" y="1292773"/>
                </a:lnTo>
                <a:cubicBezTo>
                  <a:pt x="1741550" y="1372104"/>
                  <a:pt x="1677240" y="1436414"/>
                  <a:pt x="1597909" y="1436414"/>
                </a:cubicBezTo>
                <a:lnTo>
                  <a:pt x="143641" y="1436414"/>
                </a:lnTo>
                <a:cubicBezTo>
                  <a:pt x="64310" y="1436414"/>
                  <a:pt x="0" y="1372104"/>
                  <a:pt x="0" y="1292773"/>
                </a:cubicBezTo>
                <a:lnTo>
                  <a:pt x="0" y="143641"/>
                </a:lnTo>
                <a:close/>
              </a:path>
            </a:pathLst>
          </a:custGeom>
          <a:solidFill>
            <a:srgbClr val="FFFF00">
              <a:alpha val="54000"/>
            </a:srgbClr>
          </a:solidFill>
          <a:effectLst>
            <a:outerShdw blurRad="50800" dist="50800" dir="5400000" algn="ctr" rotWithShape="0">
              <a:srgbClr val="000000">
                <a:alpha val="68000"/>
              </a:srgbClr>
            </a:outerShdw>
          </a:effectLst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6881" tIns="464684" rIns="156881" bIns="156881" numCol="1" spcCol="1270" anchor="t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chemeClr val="tx1"/>
                </a:solidFill>
              </a:rPr>
              <a:t>At this point, the Education Team develops a Progress Tracking folder that starts at the point the student is registered.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63A06E-4536-415A-9BEE-4FE04DF88DED}"/>
              </a:ext>
            </a:extLst>
          </p:cNvPr>
          <p:cNvSpPr txBox="1"/>
          <p:nvPr/>
        </p:nvSpPr>
        <p:spPr>
          <a:xfrm>
            <a:off x="4690623" y="662481"/>
            <a:ext cx="5899589" cy="923330"/>
          </a:xfrm>
          <a:prstGeom prst="rect">
            <a:avLst/>
          </a:prstGeom>
          <a:solidFill>
            <a:srgbClr val="FFFF00">
              <a:alpha val="48000"/>
            </a:srgbClr>
          </a:solidFill>
          <a:effectLst>
            <a:outerShdw blurRad="50800" dist="50800" dir="5400000" algn="ctr" rotWithShape="0">
              <a:srgbClr val="000000">
                <a:alpha val="68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b="1" dirty="0"/>
              <a:t>CPAP offers students and CBOs access to the Resource Center which provides educational tools, FAQs, tutorials, webinars, videos, social media, emails, and more…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8C8F32-EE75-4C93-B7F1-2F43C4169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87" y="532613"/>
            <a:ext cx="4166436" cy="958071"/>
          </a:xfrm>
        </p:spPr>
        <p:txBody>
          <a:bodyPr>
            <a:noAutofit/>
          </a:bodyPr>
          <a:lstStyle/>
          <a:p>
            <a:r>
              <a:rPr lang="en-US" sz="4700" b="1" dirty="0">
                <a:solidFill>
                  <a:schemeClr val="bg1"/>
                </a:solidFill>
              </a:rPr>
              <a:t>How’s It’s Done?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240EB8-A9ED-4803-B0E3-609A7AD32F94}"/>
              </a:ext>
            </a:extLst>
          </p:cNvPr>
          <p:cNvSpPr txBox="1"/>
          <p:nvPr/>
        </p:nvSpPr>
        <p:spPr>
          <a:xfrm>
            <a:off x="537835" y="532085"/>
            <a:ext cx="4152788" cy="83099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65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700" b="1" dirty="0">
                <a:latin typeface="Calibri Light (Headings)"/>
              </a:rPr>
              <a:t>How It’s Done?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7D33404-FD66-428E-94A7-EDCA97A75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314" y="790087"/>
            <a:ext cx="714375" cy="2476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14823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LAYERS_CUSTOMIZATION" val="UEsDBBQAAgAIAM1m2EZ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DNZthGmd7J2s4DAAAxDwAAJwAAAHVuaXZlcnNhbC9mbGFzaF9wdWJsaXNoaW5nX3NldHRpbmdzLnhtbNVXX3PaRhB/51PcqJPHIDu1a4cReDy2GDPBQJDcJtPpeA7dgq4+3am6E4Q89dPkg/WTdE9nYwg4Fc244w4PoNXub//9do8Lzj5lgsyh0FzJtnfYPPAIyEQxLmdt7ybuvj71iDZUMiqUhLYnlUfOOo0gLyeC6zQCY1BVE4SRupWbtpcak7d8f7FYNLnOC/tWidIgvm4mKvPzAjRIA4WfC7rEL7PMQXudRoOQwImuFSsFEM4wBMltdFR0BdWp5zu1CU3uZoUqJbtQQhWkmE3a3g+n5/bzoOOgLnkG0ianOyi0YtOijHEbDxUR/wwkBT5LMfCTI48sODNp23tzZFFQ299GqbBdDtSiXChMRpp7+AwMZdRQ9+j8Gfhk9IPAidhS0ownMb4hNv+2dxnfRv3eZXg7GMZhdHsVX/ddDHsYxeGHeA+juBf3w33068JffRyF435v8O42Hg77cW/0aIUV3ShI4G9WLMDKqrJIYFWwwKRlNpGUCyTbV2XUYJCughYziFWXYxOnVGjwyO85zN6XVHCzRFYfIKvvAPJznUNixrZtbc8UJXiPcA4QA8Nerihx/HZFiZPTjdR95/0xrZ1RBtQYmqRIHpRVoQX+uuhBbarkRmr2mUyUYKuEIJsAG9AM1kYiuuOyi5qHHpliEwSmel5wKjzCDaaerIx1OdGGm2oIu+uaBLFw2IFcR1ulSFJa6I2Kr6puiZ90fh0oA/o3Vwonekr1F1UKRpaqJILfATGKYJvLDH+lQNaHiUwLlVVSHHdDtOAY3JzDAthZHUcf0UVWoiVumlyAcR7+KPlnMoGpKhAX6Bx3Esq5dvjNvYBzqvUjKH2I8ZUbkd7gMvzwyiZI2ZzKZE9w5AZkuXkOfIq5S4UuhFBYzTUIrExCSw1VfxhnlVqdNGv7Tum8arptZAWK7eYYj8PEFwmymMsS6gImVBIlxZLQBDeFthSac1VqlDiyOGj9rwJ0poTLKtQZDhs6KxgUddAODt/8eHT808np21bT/+vPL6+/aXS/PUeCWm9ufV48uZ7rWX21pP/B6Buresu2q4rMMpRtOd19/Nyvye1FEvh2we3ed9VafonrLgrPxxdXZBxGN/04atUhw0ARLFiSIpum9s9KHZvhTYztCOuojsbhz7XCwL7UmoQwqgU3rJXHuzpaY3cMjNaOgFoh4A6fuQMDt7jgGUdW/i/G86lJ+f7J/k+m87v+jbjRfqbpBFokKXb02Vjw4rffc5b3JVXMPa3uDxsXhsDfeTWzbzIueYZ1tKf76j7XOT46wCvIzleNBqJtXnM7jb8BUEsDBBQAAgAIAM1m2EY6Kj9OugIAAFgKAAAhAAAAdW5pdmVyc2FsL2ZsYXNoX3NraW5fc2V0dGluZ3MueG1slVbbTuMwEH3nK6rue8Ney0qmEpSuhNRdECDenWSaWHXsyJ6U7d+v7TjEbhua7QipnjnHc/UUordMLC4mE5JJLtUzIDJRaKvpdBOWX0/TBlGKWSYFgsCZkKqifLr49Mt9SOKQ51hyB2osZ0Mz6N3M3WcMxfv4PrcyRMhkVVOxX8tCzlKabQslG5GfDa3c16A4E1uDvPw5X64GHXCm8R6himJaXVkZR6kVaA02pB8rK2dZnKbAO0+X7jOS07v6OPsD2o5pho5289nKEK2mBcRFvrqxMowX5va4K3MrHxMQ/qKBfv1iZRDK6R5UfPndNyuDDFk39f/MSK1kYQsacz5u4juHS5qb52ejurRylmATso7OdsGXx+V6F4D81/DdE/tcleSPtq4HC8E2PeWwQNUASbpTa9OlfHto0LyPzh5qesyjifmRNhoWG8q1h/XKHvgEb0zkIcpresir5E0FyzbgEBkbesJyeeuWRYh91wUxKth5ZZ9KoOyRf0xhj5CBskc+c5bDg+D74wgOTS2p6/It9f0MGuDJUQeMGQQ1x9yH0p06q3W1to9XB7F6RYepZA4LbeN5YRXY1pHE6dqYkqOgiKA7VlBkUvy2uHTvstEkOTD4aTs9WwQZcjg1ci5Gs6jDernzxdmCkPaHoU+uPU/Q7PHrKUWkWVmZHyY9nXieeSimMNPkNMNuSgMHdS82MuA430OkiqotqBcp+Vg3QiLosdfL9n0NwUkS1IAkp6tM/CWnyi+aKgW1Ml1joLsqx8oWWLKi5OYPXxm8QX7AGLC2VCzNfYKy97kMFH4IgKqs7Ka2PbSWquHIOOyAe2ugcCkP5Ua0mdKhgbvBNWwwHDmvGTWTfln0sxIvkUB/Av9qwoouPrCMGHukqXaZRS+/28TB1dFy7haanb5wl7mzH6boZmM/LqFR2v8o/wFQSwMEFAACAAgAzWbYRrJ85P+jAwAAQg4AACYAAAB1bml2ZXJzYWwvaHRtbF9wdWJsaXNoaW5nX3NldHRpbmdzLnhtbNVXUXPaOBB+51do3OljcdJLLyljyGQSZ8KUAAWn187NTUZYC9ZFllxJhtKn/pr+sP6SrqyEhJLkzF3buxsewOvdb3e/XX020eGHXJA5aMOVbAe7zZ2AgEwV43LWDi6S02cHATGWSkaFktAOpArIYacRFeVEcJONwVp0NQRhpGkVth1k1hatMFwsFk1uCu3uKlFaxDfNVOVhocGAtKDDQtAlftllASboNBqERN50rlgpgHCGJUjuqqPizOYiCL3XhKZXM61KyY6VUJro2aQdPDk4cp8bH490wnOQrjfTQaMz2xZljLtyqBjzj0Ay4LMM697fC8iCM5u1g+d7DgW9w02UCtu3QB3KscJepL2Gz8FSRi31lz6fhQ/W3Bi8iS0lzXma4B3i2m8HJ8nluNc9iS/7gyQeX54l5z1fwxZBSfw22SIo6Sa9eBv/uvBn74bxqNftv7pMBoNe0h3eRiGja4RE4TpjETKrSp3CirDIZmU+kZQL3LVvaDRgcVsF1TNI1CnHIU6pMBCQPwuYvS6p4HaJS72DS30FUByZAlI7cmNrB1aXENzCeUAsDGe5WokXL1crsX+w1nros9+2dW+VEbWWphkuD9qq0qLwrunGbarkWmvumkyUYKuGpsiywF6ONKciINxib+nqrnUM2FMukH8Xu9ucSrvRXJpRbdY4XPHoVjnt/N5XFswfvjlvesj1N1UKRpaqJIJfAbGK4ODKHH9lQO4eDzLVKq+sghpLjOAMyJzDAthhnUTvMEVeYiRKRyHA+gzvS/6RTGCqNOICnaPIoJ0bj9/cCrigxtyC0psan/ql7/ZP4rdPXYOUzalMtwTHaUNe2B+BT7F3qTCFEArZvAOBzKS0NFDNh3FWudVps3bujM6robtBVqA4bo71eEy8keIWcllCXcCUSqKkWBKa4tk3boXmXJUGLX5ZPLT5WwX6UMJlVeoMHyiYTDPQddB2dp//svfi1/2Dl61m+OXT52ePBl3r4VBQl80L4vGDglsv6hvZ/YugR8R3I/ZU6dxtKNtIev8D5Vr4NoUkCp3s3K9gldD+HAEbx0ej4zMyiscXvWTcqjPeviJIQZrhfkzdC0WdmMFFggTHdVyHo/hNrTKQ6Vq7HY9rwQ1q9fGqjtfIC/vwjqjXKgFVeeYfAajLgucc9+x/ceAe2v1/flZ/ynl7/I3Bn8bvdd6A6jTDGf2wuf77CvVdCfsvceCvVu/hay/eUXjvX5wG2tf/93UaXwFQSwMEFAACAAgAzWbYRoITx3SWAQAAIgYAAB8AAAB1bml2ZXJzYWwvaHRtbF9za2luX3NldHRpbmdzLmpzjZTLbsIwEEX3fAVytxWiT2h3qFCpEotKZVd1YcIQIhzbsk0KRfx7M+YVO5NSzya+OrrziDzbVrs8LGHt5/bWf/v7e3j3GqDmzAquQ1006DnqzIpsBpMsB5FJYBFSIDLnwsJJ350RyplJ7zrdfKCvrRgyRdD6lKAiGgK0FFgQ4DcFrinxJ2zu0Ni+qcqopyvnlOwkSjqQriOVybln2NWrP9UeI1gVYC6gc55AYNrzp4k8Oz70MKpconLN5WasUtWZ8mSZGrWSs6b8i40GU/705R7oPvVeRoGdyKx7c5DHiUd9jGZSG7AWDnkfRxgkLPgURMW3688faGBcbyiii8xm7kgPbjCqtOYp1KbUH2CEmCy9atPsYdQ5B2u3J+5uMQJC8A2YmtXwHiMAlV7pf/xAbVSKE6mh9ZmfUKH4LJPpIXUXg+SwWLRtmt65UV/+kAVPSEVPaEE9v7xpecSgJUB31IK8Nso7puwEJUoih6JATYAFvUhcvEjw/tlm3DmeLPJyP5TrsZwDN0swE6VEWf7XpULjXK3dL1BLAwQUAAIACADNZthGGtrqO6oAAAAfAQAAGgAAAHVuaXZlcnNhbC9pMThuX3ByZXNldHMueG1snY8xD8IgEIV3fgW5XbBb0wDdTNwcdDYVUUno0XDU+vOF1Bhnh0vuXd73Xk71rzHwp0vkI2poxBa4QxuvHu8aTsfdpgVOecDrECI6DRiB94Yp37R4SI5cJl4ikDQ8cp46KZdlEZ6mVBIohjmXYBI2jrLMGFFWUk4rCivb+b/ozw0MY5yry+xD3qMpe1GrhVOyGipzdig83iLIalDy667KzpRLRRFK/jxm2BtQSwMEFAACAAgAzWbYRj+zTKhuAAAAcwAAABwAAAB1bml2ZXJzYWwvbG9jYWxfc2V0dGluZ3MueG1sDco9DoMwDEDhnVNYnsrQHzYGAgNSxy7QA1jBQpEcGyVpVW7fbO9J3zD9osCXUw6mDrvbA4HV2xZ0d/hen9ceIRfSjcSUHaohTGMziHmShUupMMMhdHJaOdYo/KJY5RLqMcz2SZnh4u04W7yPzR9QSwMEFAACAAgAg4CPRc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zWbYRtOZkxsdCAAAYx4AACkAAAB1bml2ZXJzYWwvc2tpbl9jdXN0b21pemF0aW9uX3NldHRpbmdzLnhtbK1ZbW/bOBL+3l9B+LDALnCIX+S3LFwf9EInQh3ZaylJe4eFQUtMLEQSfRLtNgt/uF+zP2x/yQ4pKZYcx5Hai5qiGs48MxzOPCTVUfLkR/o24Sz0/yDcZ5FNOfejx2T8AaGRywIWz2OaUJ40D5J7P/LYVzN6YEIG0oSTyCOxp4vRZNxCE/mDhgN1aAzhrat1O2jQxR08RAbu6TB2qRiXig5jRqetj5pHECluTF0a8dOoo2Zp9LWBGSU05mbk0W9jpaxdHCrP4Comng96ybjfFc8+97o3uuJB3XZv0MP7jqooSh/pPaNttPaDweVAbSPc6vZayl4bdpSOgtq9Xvuyv28POj0F3iaXfUDp4ss+6g663Y6x7+AOWCNV1YyOvh8ol+22Ct7w8FLfTybaoNVC7XZb6Rr7Xl+ZaC0E2gpgqMpQJFAxFE3p71VNbQ8VNNEn2qS7xwbu6z007OB+q7XvaprSah2Se5hdMV0HaeXp5Ol8B/DkEpwcFbXVPFFcI3cbx6Ds0HATEE5RREL6sWH78EqRzrZxQtHPLts8/9LIKlRWc66fB1aWpkIQC7TxKbBRUw7lejKyYmsU5cj3PjZWW85ZdOGyiEO4FxGLQxI0xv9IqyebWxVLtqNxHbsH4tKDu4H8qWqW+YKKhueckcvCDYmep+yRXayI+/QYs23kVQpz/byhceBHT6Dduhzo+KyjwE+4yWlYig8PxVPdbAOMlVARXh+Lp5JlQFY0yD225E8Nu4PL9zNyZLrzE59LU7UtnnOmG/JIywswVMVz3iYCL+VVG4jnfSNOv3FQVwQBdM6qB+SZxmUnKWGetWKb7aZuPW1i9iiSXbZ7f6Ff7AIG/BM9ighb4qlkJCYoHFZapSxtcv7GkWL2eswloxC8wOIWySUTSci5ttRnN3PV+rKczq5mS828aoz1tCuRaMsPP3f6w2/tXh+oKzOsCGXfqNNpGQxJsF6rGpblLGbTJQDi6dLCn53GWPxd23R260xNCzfG2T9qA8wX+K4xFn9XMb1dLLDlLO2paeClaS+tmSPzMsUONhrjL2yL1mRHEWdo59OviK8pAn72Y4qSwPfkgOBsP9rSCv6M2Y1qWssFtp2FqTvmzGqMbRbHz/+UyGTL11A9a5Igz0/IKqCedAs1IscFv4B3eURD8IevfdBkIfGjiyreF+q9aV0tndlsai+xZeSSxhhHHjJiIjzVB1qoNl4ARkxgK/8+86WsPomA1CCoDXJtXl1P4dcRgVz7j+sAfvl3RDPHsCRzGlUwhMLBC6g6276fLQyRQ3CICNqQJPnKYq9UNMWlq4BtWvoMSlN3CviOgMmxYeH9yIXSoS6vgHeDbVu9wktt9hlqHHpzVtNo9gla8lNNoy/Yhh7CdgUzS70zr1TREaIN8wbJe9Alot6DZ0RcF+xENnc+2yYgERmGNpHdmNR2ZOPfbmEdTXV6otlTTMizXMFHf0chitirVFVAQDo2RF39dmv+ezlRzSk2llBoxux+6Uh+FP4IEEnEOCJBwMQ0wDXxdiRyKVpRl2yhHZ5BzfM9qSaWXwbz363/ByI8I6GfMv6yDPz5p4v60ZVY73WQIRybwRkcVjb8Pe+FGXxnIKLg34yiSgLqh2CnrayZ0Bmaz2oZYWB0QV1AwkEtQ9OagLt5ygtAHOKyUwvAmmUYFkM/AHMHmSsFcgcZrQdxjzXbdGDTvqcrcYytYCyXO1210ystLhsBhbvey2qv6AODdgko2aUbInCgXP4qq1zYcksU5ZjOFAK3APMx3VcBNfBDcRivBnt7g/NUpLRSms892wae7OHAf5LUAnnehvT1fv4Qs1BKA5LkdZ2S279+MJB0iovU77zeRmRjdaFfL3XV0rE4H4quCqrbQY2KyKaOvZyqmkCAYg0Jd9dArA/i2F4dKz3fGXiiAl6WXpuS2F3/9b8/q8McxZNKUSb9tS4OtKBgLfyC9x+LcZr8XgHHUbWyqXypaJgdj3PT6qdlx4Qy+b8cQEm6GYQsFF8sKrmGQsyWUXUcVb++gVq1ZWmybexW2r+LIDfq4hPQjzy5NcY3JH4C+nIYC+oCycyL2uS1YzhcWLY88CNa0/yH9wMxececL1XDkDc56NHAd5/STdCD42j21QYFcKWrgadfqxZw5BEk9XxeH1NuMTkdASWk7wdC2J3ccV4Eh/sx3L/Zlpeu2xGPWTAXHypef5kDBfFdBcp4zGNxQcvfihrJmn3N1i7TKkqONecQwlycy8YPJEgy5YPwWH0hescr6maSY8U7FgA76+l0ivrlgWMzXdfkl7yixYvsVexwas6GDhMtCI/1LfqNv9IvCI/1bbFnzeCY/jqm46Giaf55RSNxUV5YvAzoxOqBEo0kT2Uh5m9lHRHCVHxnSwozyQRlzZB5dCw3X8cPadbQQlaMuPlGyKPo5RhxI2xWz3Z2LTkaOBRw83wFj7jPA/p2ect5QBMWcy3fP9RK4yj9HnycjFSK+POGfmzABYC4a8H1SQNlGB8bIp3pN/e37DY5owlCK1jKaM6bhpLRJaHXchkJHq/niqX9ft5o1HyVp1Hz3AqNMti3FzDahisaY6gBH3guW6GysKi+zj9t3MmT4ZHdG6NFAL4G7AjuKnknFASlwpIHq7xb0pfieLgNuB/QHQ0ynYKgkJzz8x8l0B3ni1vlU/rAi+WdSWp3QUZ2h1osk2BB/qaVvBmViL88UrPpOFklcvYn2CrffwrOTmxJOVGLei9yNONHy9484Qt030r/qFncaYGkXv3H2bEMTAHvzf9H/htQSwMEFAACAAgAzWbYRlVrhjhHCQAAJBYAABcAAAB1bml2ZXJzYWwvdW5pdmVyc2FsLnBuZ+2Yf1RSaRrHb1Mz1rRWM+5sO2Y5zW51miY9TYMalU5mlk2KmqYRSEkzBkpYDGkY2I6T/ZKYyWYt1NiyMEVhGfwFBNZmchxHyfhxUUIsGn+AyJhcUFDYi3Paztn/9uy//nHPPc99Pu/zvPd53/f73HMvJibs9n838F0AAPzj9sQkA8D8FQDwVsnCd+AnRT/fLYZv8yjJu6MBfnfQCGwsyNoRvwMAhKzF00fehu1FuXsOUgBgySPfNU9BvncUAD4Qx8XsSMnPsBpkrEOp4Pnn0+C1a0/OhdyOTvnh2PfHkhMTE+/s2BuwKOmLwI+wT9/+1/lB+oE7j6Vb0Js916dOl1BII8lB7iBFlv4HBylYua0F3V4eTuYzPFNDPA7DNVI5pOTMBwAMT38LeZuWudLb1i5o9SDH/gAA/xSYL62yZZo0vDSTb+rna+X5y1eQjfKV4bAVcYDaXoRsJkreA4CBdM2HSxmTz8+PxwLAWXxq1rbrx2GkZaNwHgDEXPAHgI+ic+AH72XCqS4sg4vyxXc62P64Da7MstVh8KCFc+gcOofOoXPoHDqHzqFz6Bw6h86h/we6lOG2Nm+APdK1/2OoC1WZJsgCpqFubhPT7MM9mt3B9G+gh37BuWfZIraU/YjdSbgyD+jWSP5UoUV6P4AmO8twjNNP2HVN9XSad0Tu3WAeXwfe8VO0d5aFCiKnf3s0/vBkC7uTrSLw4XFdl5eHhrzqGkSXaoTxivu1pJATGzHKkUhF4b0ivGncpDDNf5mPqFZh5gMVpbQi+1UlcWpUpGw3ZWjCVPKyf9zUSxkB0wO632raDbwtlYOBwABGTQhbGhwZBH5WdhTp0DQo19QMTYagapARYVy/x9Z4ij+QG2K+7yH4UwhcPC7ejWHT+NX4qGJdRMBsniJkWSG6FXN7ZDJNFVn2tdEmGN2ZU3HRN9+xQ5XJlA6jSscePIywUi6av6kdmVy6Jqy77XMQAJzWq63Ltt+YddWYFe4ESu5C4Ym1XPE7QAsKxYlcCW4sy2Gf902pwDHaG7HULSnTTdpVKIHc47LkyV1mHo8V5ZnENYMQ7sz441a+hU7UP3WjzI6+1lCBU+VySJ45nVNDHJy0y+XskBg3zcYOtVlsB8oHM+G0HWZEbnnw+YKnusmXpSg+Y+rXMh4hZZ/9FIIxPa4otB5a7ApsxIoJamtjIS7DVg1ZqWKbras83OtCNR4XeeiBsi7h70GbpzY168O/6nRxxxxME21CrMU3HnhGjbrbD4y573VaIu+O8Y5Lj6/MLyWEHFBFStX4GjxGYFHoyCU22n7poCCEbAwSuOst2f7SMRH1F0yD/kyh6Y6w5zLkEq1tWCLx1AlD7NnqMIscEYdoCtCAIMcCzZCx4UJ6AZZPop1xGvJMYSqj7elscW91azjaDW7Jcfu3BdgCkmJiSJnXjxIEZM+k492L9rWK6YYPQ8JvDOIRVtGXLCpWgtU7kJRAasG5dCa1C/M8qWrIxBViNwSbdTZyxadhTaVCl0NPNhq0X6HxUkNNZlW7I47jEGfPboI+p7Ewip+6JAmP7Uw9WgdCfdnY1tQ/36dBZgO0chFC6+6tDb+YXccJVMsRn0RoSU5EVwexL6tsFfUM3XCKJFUiRc4aE39gWNcXm6q0xVPySmikfZSTpaWP26lJiU2hLYH6jt7I1XpLs1OP0p1yW+Gl8M4wHjouU9x3nMZmvDudtakLATyoMTxGcdja3TOEndh+/gy6dZ7B0hwYXi9yGTyIT5E5XBXPsen35FT7JjLYpKcOUWmrCtzWoL/fNErTq/jmRtgf39buDRF4GUacLBEkaelmZeqMYph0BTGbI95ybafm3q4T9cK9u2NkAbhmZx9PmyTz9B1XOTczqQaQU2x3bqdtkm9vJOJUFXVc+qmaJAWaVX9FEHlxGJElSLU4CGrIQqce1qRHrT9YP7HVwFihqnj28qiw50cxY91tyBk25v68Vs5irLZfpvYN8WdPIlGF/DURZHpOUgQy5B+J6j6eXCC8+b4aBANzGhnEnh+SCx3rU1Q0yn+SsqQs6ZUJiS6dJcoxqjNQnFo9qEd7t4Jv8qEYTGidv/o7aHH94gaFBMt5oUbt+bIt1itTNCix5T6VUI+9aD4Hpkf16viKpmxBhpK0XIs4tfG6u9KDPuss1+s5um8uEBJmN/awaRhhPVUvsSFF0XdjBRzQxmu4acRS8u69XtHYkVd1SX44yS/a5WmtA8T3C6SBjVZaoaVpJpMkQ8meuCP3erfCu7pfPvBl6zKinSpT0gpJ/lX4fbM1MJ6Z6Go5sCVGUMbV/9zgMG/e2xTFNHPdBMu6v1JP9339+t17FELGZ0mm73XDor/RrAerxrKlS+Ifx8rCuFvEHXH4qhR6fQAG/8lPVy6sgt56xlDJ1XfAGH5w9Y+XLkkYPHwVWdAJLdD8CkWazz1x26mgIeu9FcCDu/mwsLdk9KYx0cHxzT+uD9OKDtPmZVRpmXoq6JC7A5iBMu1W7efBPAIHS6xjiQv3ZjNJOXUKHbHy4MR+ShIt/pkCa3kpt129wKTF75sQdnbgi3pnD+1zuHl4K/oZJeiX/Q3DnP7hjY35fMvWaPMrqnaGOG4AUeSE4Ew2C9bEEKilaSIpq0cNzRRD/PDG7ATzK0e8S86B1MKbRn1xGg+Mlq3lTul2vRbjTuy0nOm9PSs/ZWO9oiwT5o1Sq0rXodqpnWvKB4/4dHFVFGNb9yN5W/uN677ll28/M5mLkWJqCUt8g2sZLrWwGoV4rdbkUJz8vsYZ7snmbkmHO0Tt8tCMkjdqHuFH7fY0MMQxqnEBlx7So6pGKUxR1143kMvIvEL0Iwx7ROdrIINNRlX6yqAVNpXiWHUyBek7blvEVpsxIs89XTwqnfS3DI3qjNUnKuGOR6/p2y/ppC0A9ojtNvKoaK30ZWPu9mYoCKWg1/n87quJ6BdxbwN7akL9cS/QuUZE713+Ocv1sReLnx/yU8TW+J0cCa6qjO46MktJGhoHbmX/5JyZXHoixdfrRz/+ry+AFw9trd7IftiVW2cu8SuE20T+XwDggbB286rpGafRxIRditru/Fyo9bkKHjHAT8Gp85evQHimJ5QndsLR6Klp9sl1YcRpCMSl+X6L5r0FAC0J1Biozcvi8bzzZ/TWiKKJXffgSEDcroQYfvThb/8NUEsDBBQAAgAIAM1m2EZqfcGNSwAAAGoAAAAbAAAAdW5pdmVyc2FsL3VuaXZlcnNhbC5wbmcueG1ss7GvyM1RKEstKs7Mz7NVMtQzULK34+WyKShKLctMLVeoAIoBBSFASaESyDVCcMszU0oybJXMzZGUZKRmpmeU2CqZmlvABfWBRgIAUEsBAgAAFAACAAgAzWbYRlp/uZk6BAAA4Q4AAB0AAAAAAAAAAQAAAAAAAAAAAHVuaXZlcnNhbC9jb21tb25fbWVzc2FnZXMubG5nUEsBAgAAFAACAAgAzWbYRpneydrOAwAAMQ8AACcAAAAAAAAAAQAAAAAAdQQAAHVuaXZlcnNhbC9mbGFzaF9wdWJsaXNoaW5nX3NldHRpbmdzLnhtbFBLAQIAABQAAgAIAM1m2EY6Kj9OugIAAFgKAAAhAAAAAAAAAAEAAAAAAIgIAAB1bml2ZXJzYWwvZmxhc2hfc2tpbl9zZXR0aW5ncy54bWxQSwECAAAUAAIACADNZthGsnzk/6MDAABCDgAAJgAAAAAAAAABAAAAAACBCwAAdW5pdmVyc2FsL2h0bWxfcHVibGlzaGluZ19zZXR0aW5ncy54bWxQSwECAAAUAAIACADNZthGghPHdJYBAAAiBgAAHwAAAAAAAAABAAAAAABoDwAAdW5pdmVyc2FsL2h0bWxfc2tpbl9zZXR0aW5ncy5qc1BLAQIAABQAAgAIAM1m2EYa2uo7qgAAAB8BAAAaAAAAAAAAAAEAAAAAADsRAAB1bml2ZXJzYWwvaTE4bl9wcmVzZXRzLnhtbFBLAQIAABQAAgAIAM1m2EY/s0yobgAAAHMAAAAcAAAAAAAAAAEAAAAAAB0SAAB1bml2ZXJzYWwvbG9jYWxfc2V0dGluZ3MueG1sUEsBAgAAFAACAAgAg4CPRc6CCTfsAgAAiAgAABQAAAAAAAAAAQAAAAAAxRIAAHVuaXZlcnNhbC9wbGF5ZXIueG1sUEsBAgAAFAACAAgAzWbYRtOZkxsdCAAAYx4AACkAAAAAAAAAAQAAAAAA4xUAAHVuaXZlcnNhbC9za2luX2N1c3RvbWl6YXRpb25fc2V0dGluZ3MueG1sUEsBAgAAFAACAAgAzWbYRlVrhjhHCQAAJBYAABcAAAAAAAAAAAAAAAAARx4AAHVuaXZlcnNhbC91bml2ZXJzYWwucG5nUEsBAgAAFAACAAgAzWbYRmp9wY1LAAAAagAAABsAAAAAAAAAAQAAAAAAwycAAHVuaXZlcnNhbC91bml2ZXJzYWwucG5nLnhtbFBLBQYAAAAACwALAEkDAABHKAAAAAA="/>
  <p:tag name="ISPRING_ULTRA_SCORM_COURSE_ID" val="FFB65A0F-99F2-4AB4-B984-25A3494E0190"/>
  <p:tag name="ISPRING_SCORM_RATE_SLIDES" val="1"/>
  <p:tag name="ISPRING_SCORM_PASSING_SCORE" val="100.0000000000"/>
  <p:tag name="ISPRINGONLINEFOLDERID" val="0"/>
  <p:tag name="ISPRINGONLINEFOLDERPATH" val="Content List"/>
  <p:tag name="ISPRINGCLOUDFOLDERID" val="0"/>
  <p:tag name="ISPRINGCLOUDFOLDERPATH" val="Content List"/>
  <p:tag name="ISPRING_PRESENTATION_TITLE" val="Business 05"/>
  <p:tag name="ARTICULATE_SLIDE_COUNT" val="2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ARTICULATE_PROJECT_OPEN" val="0"/>
  <p:tag name="ISPRING_RESOURCE_PATHS_HASH_PRESENTER" val="cb70f085bf509c4f9262f4c046274447532afc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6A3E20C-95FF-49AE-A369-2F8C141AFFBF}">
  <we:reference id="wa104381335" version="1.0.0.1" store="en-US" storeType="OMEX"/>
  <we:alternateReferences>
    <we:reference id="WA104381335" version="1.0.0.1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4075</TotalTime>
  <Words>1160</Words>
  <Application>Microsoft Office PowerPoint</Application>
  <PresentationFormat>Widescreen</PresentationFormat>
  <Paragraphs>164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Adobe Gothic Std B</vt:lpstr>
      <vt:lpstr>Arial</vt:lpstr>
      <vt:lpstr>Arial</vt:lpstr>
      <vt:lpstr>Calibri</vt:lpstr>
      <vt:lpstr>Calibri Light</vt:lpstr>
      <vt:lpstr>Calibri Light (Headings)</vt:lpstr>
      <vt:lpstr>Cambria</vt:lpstr>
      <vt:lpstr>Cantarell</vt:lpstr>
      <vt:lpstr>Century Gothic</vt:lpstr>
      <vt:lpstr>Century Schoolbook</vt:lpstr>
      <vt:lpstr>Roboto</vt:lpstr>
      <vt:lpstr>Wingdings</vt:lpstr>
      <vt:lpstr>Office Theme</vt:lpstr>
      <vt:lpstr>CPAP* and Community-Based Organizations</vt:lpstr>
      <vt:lpstr>Welcome to CPAP</vt:lpstr>
      <vt:lpstr>CONTENTS</vt:lpstr>
      <vt:lpstr>What Is CPAP?</vt:lpstr>
      <vt:lpstr>PowerPoint Presentation</vt:lpstr>
      <vt:lpstr>5 Reasons to Work with a CBO </vt:lpstr>
      <vt:lpstr>PowerPoint Presentation</vt:lpstr>
      <vt:lpstr>Overcoming Challenges</vt:lpstr>
      <vt:lpstr>How’s It’s Done?</vt:lpstr>
      <vt:lpstr>How to  Access the  CPAP Portal</vt:lpstr>
      <vt:lpstr>Inside CPAP </vt:lpstr>
      <vt:lpstr>Communications Tools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 a Slide Title - 1</dc:title>
  <dc:creator>Edd Hayes</dc:creator>
  <cp:lastModifiedBy>Edd Hayes</cp:lastModifiedBy>
  <cp:revision>194</cp:revision>
  <dcterms:created xsi:type="dcterms:W3CDTF">2021-02-18T18:50:19Z</dcterms:created>
  <dcterms:modified xsi:type="dcterms:W3CDTF">2021-05-27T18:52:32Z</dcterms:modified>
</cp:coreProperties>
</file>