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1" r:id="rId7"/>
    <p:sldId id="278" r:id="rId8"/>
    <p:sldId id="266" r:id="rId9"/>
    <p:sldId id="279" r:id="rId10"/>
    <p:sldId id="268" r:id="rId11"/>
    <p:sldId id="284" r:id="rId12"/>
    <p:sldId id="269" r:id="rId13"/>
    <p:sldId id="282" r:id="rId14"/>
    <p:sldId id="280" r:id="rId15"/>
    <p:sldId id="283" r:id="rId16"/>
    <p:sldId id="270" r:id="rId17"/>
    <p:sldId id="27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47" d="100"/>
          <a:sy n="47" d="100"/>
        </p:scale>
        <p:origin x="422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1/11/2019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1/11/2019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scor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CPAP</a:t>
            </a:r>
            <a:br>
              <a:rPr lang="en-US" dirty="0"/>
            </a:br>
            <a:r>
              <a:rPr lang="en-US" sz="1800" dirty="0"/>
              <a:t>college preparatory assistance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Resource Center for Junior and High School Student Athletes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C640E-1855-4D92-8E17-3D5BF85AD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228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57AF7-9449-45EA-BD36-86E1C0A54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1524000"/>
            <a:ext cx="6805427" cy="485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19EF5-AE33-465C-AD4D-F6D5D045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359F2-918A-48E8-A755-ECF2E12C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6" y="-146449"/>
            <a:ext cx="10384806" cy="1670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2D38B-DC2A-4D25-AB08-F6D8F01F694D}"/>
              </a:ext>
            </a:extLst>
          </p:cNvPr>
          <p:cNvSpPr txBox="1"/>
          <p:nvPr/>
        </p:nvSpPr>
        <p:spPr>
          <a:xfrm>
            <a:off x="447165" y="1371600"/>
            <a:ext cx="19896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FAFSA</a:t>
            </a:r>
          </a:p>
          <a:p>
            <a:r>
              <a:rPr lang="en-US" dirty="0"/>
              <a:t>Pell Grants</a:t>
            </a:r>
          </a:p>
          <a:p>
            <a:r>
              <a:rPr lang="en-US" dirty="0"/>
              <a:t>XXXX</a:t>
            </a:r>
          </a:p>
          <a:p>
            <a:r>
              <a:rPr lang="en-US" dirty="0"/>
              <a:t>XXXX</a:t>
            </a:r>
          </a:p>
          <a:p>
            <a:r>
              <a:rPr lang="en-US" dirty="0"/>
              <a:t>XXXX</a:t>
            </a:r>
          </a:p>
          <a:p>
            <a:r>
              <a:rPr lang="en-US" dirty="0"/>
              <a:t>XXXX</a:t>
            </a:r>
          </a:p>
          <a:p>
            <a:endParaRPr lang="en-US" dirty="0"/>
          </a:p>
          <a:p>
            <a:r>
              <a:rPr lang="en-US" dirty="0"/>
              <a:t>Scholarships</a:t>
            </a:r>
          </a:p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endParaRPr lang="en-US" dirty="0"/>
          </a:p>
          <a:p>
            <a:r>
              <a:rPr lang="en-US" dirty="0"/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E63D4-DA0A-4C0A-8625-4999124A5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EB48E-A9E3-43E5-9631-FF3D6950DA54}"/>
              </a:ext>
            </a:extLst>
          </p:cNvPr>
          <p:cNvSpPr txBox="1"/>
          <p:nvPr/>
        </p:nvSpPr>
        <p:spPr>
          <a:xfrm>
            <a:off x="684212" y="609600"/>
            <a:ext cx="4328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E61D2-C93C-47AE-8BD2-9FC1C25F4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6A492C-758D-4C50-BC11-4C80FEF907B5}"/>
              </a:ext>
            </a:extLst>
          </p:cNvPr>
          <p:cNvSpPr txBox="1"/>
          <p:nvPr/>
        </p:nvSpPr>
        <p:spPr>
          <a:xfrm>
            <a:off x="2436812" y="1046018"/>
            <a:ext cx="6936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College Sports &amp; Education Foundation</a:t>
            </a:r>
          </a:p>
          <a:p>
            <a:pPr algn="ctr"/>
            <a:r>
              <a:rPr lang="en-US" dirty="0"/>
              <a:t>Media Kit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DA6E1-7561-4D67-A7EC-3F11DAA3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2286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584200"/>
            <a:ext cx="10157354" cy="1016000"/>
          </a:xfrm>
        </p:spPr>
        <p:txBody>
          <a:bodyPr>
            <a:normAutofit/>
          </a:bodyPr>
          <a:lstStyle/>
          <a:p>
            <a:r>
              <a:rPr lang="en-US" dirty="0"/>
              <a:t>CPAP: </a:t>
            </a:r>
            <a:r>
              <a:rPr lang="en-US" sz="2000" dirty="0"/>
              <a:t>Designed to help student-athletes and families who need assistance in charting their path to college and beyond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082800"/>
            <a:ext cx="10157354" cy="447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Register</a:t>
            </a:r>
          </a:p>
          <a:p>
            <a:r>
              <a:rPr lang="en-US" dirty="0"/>
              <a:t>Profile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College Prep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Eligibility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Acceptance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F60FC-BB3F-4635-B578-2A4116142211}"/>
              </a:ext>
            </a:extLst>
          </p:cNvPr>
          <p:cNvSpPr txBox="1"/>
          <p:nvPr/>
        </p:nvSpPr>
        <p:spPr>
          <a:xfrm flipH="1">
            <a:off x="1293812" y="1636052"/>
            <a:ext cx="188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05BAF-0D7B-488B-948D-37BE9E61F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C3430-2E50-484B-A2B4-F76C69343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673100"/>
            <a:ext cx="762000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882C-9162-4AEB-AC7A-CFC8DCB9B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with CPAP online</a:t>
            </a:r>
          </a:p>
          <a:p>
            <a:r>
              <a:rPr lang="en-US" dirty="0"/>
              <a:t>Fulfill interview requirements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(CPAP Internal Files)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Personal data collection</a:t>
            </a:r>
          </a:p>
          <a:p>
            <a:r>
              <a:rPr lang="en-US" dirty="0"/>
              <a:t>Family information</a:t>
            </a:r>
          </a:p>
          <a:p>
            <a:r>
              <a:rPr lang="en-US" dirty="0"/>
              <a:t>Course Monitoring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6153281"/>
              </p:ext>
            </p:extLst>
          </p:nvPr>
        </p:nvGraphicFramePr>
        <p:xfrm>
          <a:off x="6297613" y="1701800"/>
          <a:ext cx="4591367" cy="2413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Transcripts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 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328585F-AB51-4CE7-9752-A44C06A8C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7DA2FE-633E-4261-8025-E684E50E3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38035"/>
              </p:ext>
            </p:extLst>
          </p:nvPr>
        </p:nvGraphicFramePr>
        <p:xfrm>
          <a:off x="6289965" y="4114800"/>
          <a:ext cx="4591367" cy="6032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647">
                  <a:extLst>
                    <a:ext uri="{9D8B030D-6E8A-4147-A177-3AD203B41FA5}">
                      <a16:colId xmlns:a16="http://schemas.microsoft.com/office/drawing/2014/main" val="42258749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76369553"/>
                    </a:ext>
                  </a:extLst>
                </a:gridCol>
                <a:gridCol w="1129320">
                  <a:extLst>
                    <a:ext uri="{9D8B030D-6E8A-4147-A177-3AD203B41FA5}">
                      <a16:colId xmlns:a16="http://schemas.microsoft.com/office/drawing/2014/main" val="4274750470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Class 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7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3810000"/>
            <a:ext cx="7008574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College Prep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4495801"/>
            <a:ext cx="6932374" cy="685800"/>
          </a:xfrm>
        </p:spPr>
        <p:txBody>
          <a:bodyPr/>
          <a:lstStyle/>
          <a:p>
            <a:r>
              <a:rPr lang="en-US" dirty="0"/>
              <a:t>Steps to Succeed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CA7E-7E82-4CE5-B1F1-CB800C773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482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437DF-8945-42B9-8376-0E6962769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EE0E16-2DA4-412B-B018-5AECCC38B5DA}"/>
              </a:ext>
            </a:extLst>
          </p:cNvPr>
          <p:cNvGrpSpPr/>
          <p:nvPr/>
        </p:nvGrpSpPr>
        <p:grpSpPr>
          <a:xfrm>
            <a:off x="1224684" y="4819065"/>
            <a:ext cx="4976813" cy="743535"/>
            <a:chOff x="5172093" y="1972095"/>
            <a:chExt cx="4976813" cy="7435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D6E99-9DB4-417E-8B27-C9BA7A984C39}"/>
                </a:ext>
              </a:extLst>
            </p:cNvPr>
            <p:cNvSpPr/>
            <p:nvPr/>
          </p:nvSpPr>
          <p:spPr>
            <a:xfrm>
              <a:off x="5172093" y="1972095"/>
              <a:ext cx="4976813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5ABAB98-E81D-4A62-922F-FC478353B301}"/>
                </a:ext>
              </a:extLst>
            </p:cNvPr>
            <p:cNvSpPr txBox="1"/>
            <p:nvPr/>
          </p:nvSpPr>
          <p:spPr>
            <a:xfrm>
              <a:off x="5208388" y="2044687"/>
              <a:ext cx="4904221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Grade 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B36E7-BD23-4264-A873-14CE61D81415}"/>
              </a:ext>
            </a:extLst>
          </p:cNvPr>
          <p:cNvGrpSpPr/>
          <p:nvPr/>
        </p:nvGrpSpPr>
        <p:grpSpPr>
          <a:xfrm>
            <a:off x="1196254" y="5885865"/>
            <a:ext cx="4976813" cy="743535"/>
            <a:chOff x="0" y="3184497"/>
            <a:chExt cx="4976813" cy="7435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2BDF301-0749-4A7D-90C6-D99B3A3B126A}"/>
                </a:ext>
              </a:extLst>
            </p:cNvPr>
            <p:cNvSpPr/>
            <p:nvPr/>
          </p:nvSpPr>
          <p:spPr>
            <a:xfrm>
              <a:off x="0" y="3184497"/>
              <a:ext cx="4976813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F0BBD3CF-102C-489E-9008-27E609DD4AF6}"/>
                </a:ext>
              </a:extLst>
            </p:cNvPr>
            <p:cNvSpPr txBox="1"/>
            <p:nvPr/>
          </p:nvSpPr>
          <p:spPr>
            <a:xfrm>
              <a:off x="36296" y="3220793"/>
              <a:ext cx="4904221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Grade 12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0FF632-5B1C-40EE-865E-18BB2D8FFB04}"/>
              </a:ext>
            </a:extLst>
          </p:cNvPr>
          <p:cNvGrpSpPr/>
          <p:nvPr/>
        </p:nvGrpSpPr>
        <p:grpSpPr>
          <a:xfrm>
            <a:off x="1260979" y="3761929"/>
            <a:ext cx="4976813" cy="743535"/>
            <a:chOff x="5172093" y="1972095"/>
            <a:chExt cx="4976813" cy="7435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E9657EA-A4D6-42DC-B759-00FEF7F8A181}"/>
                </a:ext>
              </a:extLst>
            </p:cNvPr>
            <p:cNvSpPr/>
            <p:nvPr/>
          </p:nvSpPr>
          <p:spPr>
            <a:xfrm>
              <a:off x="5172093" y="1972095"/>
              <a:ext cx="4976813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FBF8843D-CEE0-40F4-9A8D-B6DA755FA129}"/>
                </a:ext>
              </a:extLst>
            </p:cNvPr>
            <p:cNvSpPr txBox="1"/>
            <p:nvPr/>
          </p:nvSpPr>
          <p:spPr>
            <a:xfrm>
              <a:off x="5208388" y="2044687"/>
              <a:ext cx="4904221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Grade 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32BF5A-CD52-42BE-AB0E-0EFC9CB7024B}"/>
              </a:ext>
            </a:extLst>
          </p:cNvPr>
          <p:cNvGrpSpPr/>
          <p:nvPr/>
        </p:nvGrpSpPr>
        <p:grpSpPr>
          <a:xfrm>
            <a:off x="1253114" y="2734293"/>
            <a:ext cx="4976813" cy="743535"/>
            <a:chOff x="5172093" y="1972095"/>
            <a:chExt cx="4976813" cy="74353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B07E660-FEFE-4EED-B5D7-2B2A4035960C}"/>
                </a:ext>
              </a:extLst>
            </p:cNvPr>
            <p:cNvSpPr/>
            <p:nvPr/>
          </p:nvSpPr>
          <p:spPr>
            <a:xfrm>
              <a:off x="5172093" y="1972095"/>
              <a:ext cx="4976813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C0BBC36-AF7A-4E8E-B195-C613F2290A6A}"/>
                </a:ext>
              </a:extLst>
            </p:cNvPr>
            <p:cNvSpPr txBox="1"/>
            <p:nvPr/>
          </p:nvSpPr>
          <p:spPr>
            <a:xfrm>
              <a:off x="5208388" y="2044687"/>
              <a:ext cx="4904221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Grade   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475C18-B2EB-4856-89DB-5F3E649E3F82}"/>
              </a:ext>
            </a:extLst>
          </p:cNvPr>
          <p:cNvGrpSpPr/>
          <p:nvPr/>
        </p:nvGrpSpPr>
        <p:grpSpPr>
          <a:xfrm>
            <a:off x="1269999" y="1676400"/>
            <a:ext cx="4976813" cy="743535"/>
            <a:chOff x="5172093" y="1972095"/>
            <a:chExt cx="4976813" cy="74353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92D8386-2899-4F31-A9C5-01D6B9409260}"/>
                </a:ext>
              </a:extLst>
            </p:cNvPr>
            <p:cNvSpPr/>
            <p:nvPr/>
          </p:nvSpPr>
          <p:spPr>
            <a:xfrm>
              <a:off x="5172093" y="1972095"/>
              <a:ext cx="4976813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44F98D32-56AE-4149-B4AE-300A175ACB59}"/>
                </a:ext>
              </a:extLst>
            </p:cNvPr>
            <p:cNvSpPr txBox="1"/>
            <p:nvPr/>
          </p:nvSpPr>
          <p:spPr>
            <a:xfrm>
              <a:off x="5208388" y="2044687"/>
              <a:ext cx="4904221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Pre-High School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BB9028E-9855-4846-8C5D-4AE7B9F3CEFD}"/>
              </a:ext>
            </a:extLst>
          </p:cNvPr>
          <p:cNvSpPr txBox="1"/>
          <p:nvPr/>
        </p:nvSpPr>
        <p:spPr>
          <a:xfrm>
            <a:off x="6704012" y="1748992"/>
            <a:ext cx="45576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STEM PROGRAMS</a:t>
            </a:r>
          </a:p>
          <a:p>
            <a:endParaRPr lang="en-US" dirty="0"/>
          </a:p>
          <a:p>
            <a:r>
              <a:rPr lang="en-US" dirty="0"/>
              <a:t>SET CURRICULUMS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COMMUNITY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0320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/>
              <a:t>Testing</a:t>
            </a:r>
            <a:br>
              <a:rPr lang="en-US" dirty="0"/>
            </a:br>
            <a:r>
              <a:rPr lang="en-US" sz="2200" dirty="0"/>
              <a:t>Which tests are required? Note: All colleges may not use these in their evaluations (check with counselors)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2743200"/>
          </a:xfrm>
        </p:spPr>
        <p:txBody>
          <a:bodyPr>
            <a:normAutofit/>
          </a:bodyPr>
          <a:lstStyle/>
          <a:p>
            <a:r>
              <a:rPr lang="en-US" dirty="0"/>
              <a:t>The SAT is scored on a </a:t>
            </a:r>
            <a:r>
              <a:rPr lang="en-US" b="1" dirty="0"/>
              <a:t>400</a:t>
            </a:r>
            <a:r>
              <a:rPr lang="en-US" dirty="0"/>
              <a:t>–1600 point scale. </a:t>
            </a:r>
          </a:p>
          <a:p>
            <a:r>
              <a:rPr lang="en-US" dirty="0"/>
              <a:t>The test is comprised of two sections, each scored between </a:t>
            </a:r>
            <a:r>
              <a:rPr lang="en-US" b="1" dirty="0"/>
              <a:t>200</a:t>
            </a:r>
            <a:r>
              <a:rPr lang="en-US" dirty="0"/>
              <a:t>–</a:t>
            </a:r>
            <a:r>
              <a:rPr lang="en-US" b="1" dirty="0"/>
              <a:t>800</a:t>
            </a:r>
            <a:r>
              <a:rPr lang="en-US" dirty="0"/>
              <a:t>. </a:t>
            </a:r>
          </a:p>
          <a:p>
            <a:r>
              <a:rPr lang="en-US" dirty="0"/>
              <a:t>The average SAT score for the class of 2017 was 1060.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AF2655F-3D31-4543-B1A1-9E1E37C538E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88406041"/>
              </p:ext>
            </p:extLst>
          </p:nvPr>
        </p:nvGraphicFramePr>
        <p:xfrm>
          <a:off x="6297613" y="2057400"/>
          <a:ext cx="4976812" cy="2128082"/>
        </p:xfrm>
        <a:graphic>
          <a:graphicData uri="http://schemas.openxmlformats.org/drawingml/2006/table">
            <a:tbl>
              <a:tblPr/>
              <a:tblGrid>
                <a:gridCol w="2488406">
                  <a:extLst>
                    <a:ext uri="{9D8B030D-6E8A-4147-A177-3AD203B41FA5}">
                      <a16:colId xmlns:a16="http://schemas.microsoft.com/office/drawing/2014/main" val="1668581794"/>
                    </a:ext>
                  </a:extLst>
                </a:gridCol>
                <a:gridCol w="2488406">
                  <a:extLst>
                    <a:ext uri="{9D8B030D-6E8A-4147-A177-3AD203B41FA5}">
                      <a16:colId xmlns:a16="http://schemas.microsoft.com/office/drawing/2014/main" val="886789545"/>
                    </a:ext>
                  </a:extLst>
                </a:gridCol>
              </a:tblGrid>
              <a:tr h="386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cap="all" dirty="0">
                          <a:effectLst/>
                        </a:rPr>
                        <a:t>SECTION</a:t>
                      </a:r>
                    </a:p>
                  </a:txBody>
                  <a:tcPr marL="48366" marR="48366" marT="48366" marB="48366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83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cap="all" dirty="0">
                          <a:effectLst/>
                        </a:rPr>
                        <a:t>AVG SAT SCORE</a:t>
                      </a:r>
                    </a:p>
                  </a:txBody>
                  <a:tcPr marL="48366" marR="48366" marT="48366" marB="48366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3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72081"/>
                  </a:ext>
                </a:extLst>
              </a:tr>
              <a:tr h="967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Evidence-Based Reading and Writing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533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17361"/>
                  </a:ext>
                </a:extLst>
              </a:tr>
              <a:tr h="386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Math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527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94748"/>
                  </a:ext>
                </a:extLst>
              </a:tr>
              <a:tr h="386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TOTAL SCORE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1060</a:t>
                      </a:r>
                    </a:p>
                  </a:txBody>
                  <a:tcPr marL="48366" marR="48366" marT="48366" marB="4836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774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C692CB-8CBC-4065-8FEF-EEFA66C44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E549340-C82E-4AC1-83EF-81F3B81A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otham SSm A"/>
              </a:rPr>
            </a:b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otham SSm A"/>
              </a:rPr>
              <a:t>Source:  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490F4"/>
                </a:solidFill>
                <a:effectLst/>
                <a:latin typeface="Gotham SSm A"/>
                <a:hlinkClick r:id="rId3"/>
              </a:rPr>
              <a:t>The College Board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963AD-16BC-4A59-A8C9-697EC330FC72}"/>
              </a:ext>
            </a:extLst>
          </p:cNvPr>
          <p:cNvSpPr/>
          <p:nvPr/>
        </p:nvSpPr>
        <p:spPr>
          <a:xfrm>
            <a:off x="1130961" y="5020564"/>
            <a:ext cx="1015735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374C81"/>
                </a:solidFill>
              </a:rPr>
              <a:t>A "good" SAT score depends on the colleges and universities you are considering. A score of 1200 on the SAT is above the current national average and will make you a strong applicant at many universities, but it may fall below the average score for accepted students at more </a:t>
            </a:r>
            <a:r>
              <a:rPr lang="en-US" sz="2000" i="1" dirty="0">
                <a:solidFill>
                  <a:srgbClr val="374C81"/>
                </a:solidFill>
              </a:rPr>
              <a:t>selective</a:t>
            </a:r>
            <a:r>
              <a:rPr lang="en-US" sz="2000" dirty="0">
                <a:solidFill>
                  <a:srgbClr val="374C81"/>
                </a:solidFill>
              </a:rPr>
              <a:t> colleges. The higher your SAT score, the more options are available to you. 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561D-B133-422F-98FE-EBB6F3B89A62}"/>
              </a:ext>
            </a:extLst>
          </p:cNvPr>
          <p:cNvSpPr txBox="1">
            <a:spLocks/>
          </p:cNvSpPr>
          <p:nvPr/>
        </p:nvSpPr>
        <p:spPr>
          <a:xfrm>
            <a:off x="1117309" y="508000"/>
            <a:ext cx="10157354" cy="1397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Testing</a:t>
            </a:r>
            <a:br>
              <a:rPr lang="en-US"/>
            </a:br>
            <a:r>
              <a:rPr lang="en-US" sz="2200"/>
              <a:t>Which tests are required? Note: All colleges may not use these in their evaluations (check with counselors)</a:t>
            </a:r>
            <a:endParaRPr lang="en-US" sz="22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AFB5A13-DD8A-4552-90F2-DF9A6FAFCB6D}"/>
              </a:ext>
            </a:extLst>
          </p:cNvPr>
          <p:cNvSpPr txBox="1">
            <a:spLocks/>
          </p:cNvSpPr>
          <p:nvPr/>
        </p:nvSpPr>
        <p:spPr>
          <a:xfrm>
            <a:off x="1125879" y="1917192"/>
            <a:ext cx="4973041" cy="512064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5ED9E-A450-4256-9211-47ED0B9C8D4A}"/>
              </a:ext>
            </a:extLst>
          </p:cNvPr>
          <p:cNvSpPr/>
          <p:nvPr/>
        </p:nvSpPr>
        <p:spPr>
          <a:xfrm>
            <a:off x="1117309" y="2441448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The </a:t>
            </a:r>
            <a:r>
              <a:rPr lang="en-US" sz="2000" b="1" dirty="0">
                <a:solidFill>
                  <a:srgbClr val="222222"/>
                </a:solidFill>
                <a:latin typeface="Roboto" pitchFamily="2" charset="0"/>
              </a:rPr>
              <a:t>ACT</a:t>
            </a:r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 is scored on a scale of 1–36, and the average </a:t>
            </a:r>
            <a:r>
              <a:rPr lang="en-US" sz="2000" b="1" dirty="0">
                <a:solidFill>
                  <a:srgbClr val="222222"/>
                </a:solidFill>
                <a:latin typeface="Roboto" pitchFamily="2" charset="0"/>
              </a:rPr>
              <a:t>ACT score</a:t>
            </a:r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 for the class of 2017 is 21. There are 4 sections on the </a:t>
            </a:r>
            <a:r>
              <a:rPr lang="en-US" sz="2000" b="1" dirty="0">
                <a:solidFill>
                  <a:srgbClr val="222222"/>
                </a:solidFill>
                <a:latin typeface="Roboto" pitchFamily="2" charset="0"/>
              </a:rPr>
              <a:t>ACT</a:t>
            </a:r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: English, Math, Reading, and Science. Each section is scored out of 36 points. Your composite </a:t>
            </a:r>
            <a:r>
              <a:rPr lang="en-US" sz="2000" b="1" dirty="0">
                <a:solidFill>
                  <a:srgbClr val="222222"/>
                </a:solidFill>
                <a:latin typeface="Roboto" pitchFamily="2" charset="0"/>
              </a:rPr>
              <a:t>ACT score</a:t>
            </a:r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 is an average of your 4 section </a:t>
            </a:r>
            <a:r>
              <a:rPr lang="en-US" sz="2000" b="1" dirty="0">
                <a:solidFill>
                  <a:srgbClr val="222222"/>
                </a:solidFill>
                <a:latin typeface="Roboto" pitchFamily="2" charset="0"/>
              </a:rPr>
              <a:t>scores</a:t>
            </a:r>
            <a:r>
              <a:rPr lang="en-US" sz="2000" dirty="0">
                <a:solidFill>
                  <a:srgbClr val="222222"/>
                </a:solidFill>
                <a:latin typeface="Roboto" pitchFamily="2" charset="0"/>
              </a:rPr>
              <a:t>.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B8682E-F556-4F87-B133-9EE152128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44656"/>
              </p:ext>
            </p:extLst>
          </p:nvPr>
        </p:nvGraphicFramePr>
        <p:xfrm>
          <a:off x="7542212" y="2209800"/>
          <a:ext cx="3733800" cy="286512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67094808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074706697"/>
                    </a:ext>
                  </a:extLst>
                </a:gridCol>
              </a:tblGrid>
              <a:tr h="661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cap="all" dirty="0">
                          <a:effectLst/>
                        </a:rPr>
                        <a:t>SECTION</a:t>
                      </a: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84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cap="all">
                          <a:effectLst/>
                        </a:rPr>
                        <a:t>AVG ACT SCORE</a:t>
                      </a: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84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38662"/>
                  </a:ext>
                </a:extLst>
              </a:tr>
              <a:tr h="385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English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20.3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87385"/>
                  </a:ext>
                </a:extLst>
              </a:tr>
              <a:tr h="385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Math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20.7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281478"/>
                  </a:ext>
                </a:extLst>
              </a:tr>
              <a:tr h="385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Reading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21.4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64508"/>
                  </a:ext>
                </a:extLst>
              </a:tr>
              <a:tr h="385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Science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21.0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91027"/>
                  </a:ext>
                </a:extLst>
              </a:tr>
              <a:tr h="385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COMPOSITE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21.0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1487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DCCAD0C-7D13-4418-87BC-1798F72B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505" y="2148925"/>
            <a:ext cx="826605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SSm A"/>
              </a:rPr>
              <a:t>average scores for each section for the high school class of 2017.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73FA5-3CE4-4000-87ED-3E2B74E1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673100"/>
            <a:ext cx="762000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30F27-806A-47AE-9282-67D410E423A0}"/>
              </a:ext>
            </a:extLst>
          </p:cNvPr>
          <p:cNvSpPr txBox="1"/>
          <p:nvPr/>
        </p:nvSpPr>
        <p:spPr>
          <a:xfrm>
            <a:off x="1293812" y="1905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Academics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E12CE-B8F4-47EE-93A2-F4567BDEEDDA}"/>
              </a:ext>
            </a:extLst>
          </p:cNvPr>
          <p:cNvSpPr txBox="1"/>
          <p:nvPr/>
        </p:nvSpPr>
        <p:spPr>
          <a:xfrm>
            <a:off x="4494212" y="1905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Athletics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BD2F2-6B26-4635-9437-5A29381F313F}"/>
              </a:ext>
            </a:extLst>
          </p:cNvPr>
          <p:cNvSpPr txBox="1"/>
          <p:nvPr/>
        </p:nvSpPr>
        <p:spPr>
          <a:xfrm>
            <a:off x="6475412" y="2590800"/>
            <a:ext cx="3369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NCAA Clearinghouse</a:t>
            </a:r>
          </a:p>
          <a:p>
            <a:r>
              <a:rPr lang="en-US" dirty="0"/>
              <a:t>Division I, II, II</a:t>
            </a:r>
          </a:p>
          <a:p>
            <a:endParaRPr lang="en-US" dirty="0"/>
          </a:p>
          <a:p>
            <a:r>
              <a:rPr lang="en-US" dirty="0"/>
              <a:t>NAIA Clearinghouse</a:t>
            </a:r>
          </a:p>
          <a:p>
            <a:r>
              <a:rPr lang="en-US" dirty="0"/>
              <a:t>Division I, II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46AA4-B8E9-4CB0-8B6C-1ADA9C96AABE}"/>
              </a:ext>
            </a:extLst>
          </p:cNvPr>
          <p:cNvSpPr txBox="1"/>
          <p:nvPr/>
        </p:nvSpPr>
        <p:spPr>
          <a:xfrm>
            <a:off x="1217612" y="2590800"/>
            <a:ext cx="4384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Eligibility rules may vary from</a:t>
            </a:r>
          </a:p>
          <a:p>
            <a:r>
              <a:rPr lang="en-US" dirty="0"/>
              <a:t>universities to schools.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1367</TotalTime>
  <Words>279</Words>
  <Application>Microsoft Office PowerPoint</Application>
  <PresentationFormat>Custom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Gotham SSm A</vt:lpstr>
      <vt:lpstr>Roboto</vt:lpstr>
      <vt:lpstr>Books 16x9</vt:lpstr>
      <vt:lpstr>CPAP college preparatory assistance program</vt:lpstr>
      <vt:lpstr>CPAP: Designed to help student-athletes and families who need assistance in charting their path to college and beyond</vt:lpstr>
      <vt:lpstr>Register</vt:lpstr>
      <vt:lpstr>Profile (CPAP Internal Files)</vt:lpstr>
      <vt:lpstr>College Prep</vt:lpstr>
      <vt:lpstr>Development</vt:lpstr>
      <vt:lpstr>Testing Which tests are required? Note: All colleges may not use these in their evaluations (check with counselors)</vt:lpstr>
      <vt:lpstr>PowerPoint Presentation</vt:lpstr>
      <vt:lpstr>Eligibility</vt:lpstr>
      <vt:lpstr>Application</vt:lpstr>
      <vt:lpstr>PowerPoint Presentation</vt:lpstr>
      <vt:lpstr>Acceptance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CPAP college preparatory assistance program</dc:title>
  <dc:creator>Edd Hayes</dc:creator>
  <cp:lastModifiedBy>Edd Hayes</cp:lastModifiedBy>
  <cp:revision>17</cp:revision>
  <dcterms:created xsi:type="dcterms:W3CDTF">2019-01-10T16:14:57Z</dcterms:created>
  <dcterms:modified xsi:type="dcterms:W3CDTF">2019-01-12T05:13:45Z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